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0"/>
  </p:notesMasterIdLst>
  <p:sldIdLst>
    <p:sldId id="256" r:id="rId3"/>
    <p:sldId id="257" r:id="rId4"/>
    <p:sldId id="258" r:id="rId5"/>
    <p:sldId id="273" r:id="rId6"/>
    <p:sldId id="259" r:id="rId7"/>
    <p:sldId id="274" r:id="rId8"/>
    <p:sldId id="260" r:id="rId9"/>
    <p:sldId id="267" r:id="rId10"/>
    <p:sldId id="261" r:id="rId11"/>
    <p:sldId id="262" r:id="rId12"/>
    <p:sldId id="265" r:id="rId13"/>
    <p:sldId id="263" r:id="rId14"/>
    <p:sldId id="264" r:id="rId15"/>
    <p:sldId id="266" r:id="rId16"/>
    <p:sldId id="268" r:id="rId17"/>
    <p:sldId id="269" r:id="rId18"/>
    <p:sldId id="270" r:id="rId19"/>
  </p:sldIdLst>
  <p:sldSz cx="9144000" cy="5143500" type="screen16x9"/>
  <p:notesSz cx="6858000" cy="9144000"/>
  <p:embeddedFontLst>
    <p:embeddedFont>
      <p:font typeface="Nanum Gothic" panose="020B0600000101010101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DM Sans" pitchFamily="2" charset="0"/>
      <p:regular r:id="rId29"/>
      <p:bold r:id="rId30"/>
      <p:italic r:id="rId31"/>
      <p:boldItalic r:id="rId32"/>
    </p:embeddedFont>
    <p:embeddedFont>
      <p:font typeface="DM Sans Medium" pitchFamily="2" charset="0"/>
      <p:regular r:id="rId33"/>
      <p:bold r:id="rId34"/>
      <p:italic r:id="rId35"/>
      <p:boldItalic r:id="rId36"/>
    </p:embeddedFont>
    <p:embeddedFont>
      <p:font typeface="NanumGothicExtraBold" panose="020D0904000000000000" pitchFamily="50" charset="-127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B7E2"/>
    <a:srgbClr val="F3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2" d="100"/>
          <a:sy n="92" d="100"/>
        </p:scale>
        <p:origin x="948" y="40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3d1d720f7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f3d1d720f7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f3d1d720f7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1f3d1d720f7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c2b4983431_3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2c2b4983431_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2b4983431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c2b4983431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c2b4983431_3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2c2b4983431_3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c2b4983431_3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2c2b4983431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f3d1d720f7_1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f3d1d720f7_1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2b4983431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2c2b4983431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f3d1d720f7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1f3d1d720f7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2b4983431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c2b4983431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4718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3d1d720f7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f3d1d720f7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3d1d720f7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f3d1d720f7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7070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b51d6b85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6b51d6b85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f3d1d720f7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1f3d1d720f7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2f60ae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2c2f60ae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pring.io/why-spring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aws.amazon.com/ko/what-is/cloud-server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ws.amazon.com/ko/what-is/api-key/" TargetMode="External"/><Relationship Id="rId5" Type="http://schemas.openxmlformats.org/officeDocument/2006/relationships/hyperlink" Target="https://www.mysql.com/" TargetMode="External"/><Relationship Id="rId4" Type="http://schemas.openxmlformats.org/officeDocument/2006/relationships/hyperlink" Target="https://aws.amazon.com/ko/what-is-aws/?nc1=f_cc" TargetMode="External"/><Relationship Id="rId9" Type="http://schemas.openxmlformats.org/officeDocument/2006/relationships/hyperlink" Target="https://www.codestates.com/blog/content/%EC%8A%A4%ED%94%84%EB%A7%81-%EC%8A%A4%ED%94%84%EB%A7%81%EB%B6%80%ED%8A%B8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hyperlink" Target="https://github.com/SoulTree-Lovers/Auto-Store" TargetMode="Externa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7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image" Target="../media/image9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hyperlink" Target="https://localizejs.com/articles/the-top-10-e-commerce-markets-you-should-be-targeting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29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1.png"/><Relationship Id="rId21" Type="http://schemas.openxmlformats.org/officeDocument/2006/relationships/image" Target="../media/image41.png"/><Relationship Id="rId7" Type="http://schemas.openxmlformats.org/officeDocument/2006/relationships/image" Target="../media/image2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13.png"/><Relationship Id="rId19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2283700" y="2283700"/>
            <a:ext cx="4533000" cy="3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-1164699" y="4307447"/>
            <a:ext cx="2449974" cy="1672107"/>
          </a:xfrm>
          <a:custGeom>
            <a:avLst/>
            <a:gdLst/>
            <a:ahLst/>
            <a:cxnLst/>
            <a:rect l="l" t="t" r="r" b="b"/>
            <a:pathLst>
              <a:path w="4899948" h="3344214" extrusionOk="0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3015355" y="4629150"/>
            <a:ext cx="1529915" cy="375525"/>
          </a:xfrm>
          <a:custGeom>
            <a:avLst/>
            <a:gdLst/>
            <a:ahLst/>
            <a:cxnLst/>
            <a:rect l="l" t="t" r="r" b="b"/>
            <a:pathLst>
              <a:path w="3059829" h="751049" extrusionOk="0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7118352" y="3204938"/>
            <a:ext cx="362493" cy="460308"/>
          </a:xfrm>
          <a:custGeom>
            <a:avLst/>
            <a:gdLst/>
            <a:ahLst/>
            <a:cxnLst/>
            <a:rect l="l" t="t" r="r" b="b"/>
            <a:pathLst>
              <a:path w="724985" h="920616" extrusionOk="0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7107602" y="4270068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6343107" y="-1289096"/>
            <a:ext cx="2146212" cy="1935493"/>
          </a:xfrm>
          <a:custGeom>
            <a:avLst/>
            <a:gdLst/>
            <a:ahLst/>
            <a:cxnLst/>
            <a:rect l="l" t="t" r="r" b="b"/>
            <a:pathLst>
              <a:path w="4292424" h="3870986" extrusionOk="0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5069468" y="4629150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3704661" y="-1350050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 rot="4747568">
            <a:off x="-1486171" y="1832659"/>
            <a:ext cx="2448048" cy="1367847"/>
          </a:xfrm>
          <a:custGeom>
            <a:avLst/>
            <a:gdLst/>
            <a:ahLst/>
            <a:cxnLst/>
            <a:rect l="l" t="t" r="r" b="b"/>
            <a:pathLst>
              <a:path w="4896097" h="2735694" extrusionOk="0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2415741" y="-813253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8629650" y="1131171"/>
            <a:ext cx="1787771" cy="1787771"/>
          </a:xfrm>
          <a:custGeom>
            <a:avLst/>
            <a:gdLst/>
            <a:ahLst/>
            <a:cxnLst/>
            <a:rect l="l" t="t" r="r" b="b"/>
            <a:pathLst>
              <a:path w="3575541" h="3575541" extrusionOk="0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1285275" y="4546869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5"/>
          <p:cNvSpPr/>
          <p:nvPr/>
        </p:nvSpPr>
        <p:spPr>
          <a:xfrm rot="-5282649">
            <a:off x="8220185" y="3485435"/>
            <a:ext cx="1691494" cy="577222"/>
          </a:xfrm>
          <a:custGeom>
            <a:avLst/>
            <a:gdLst/>
            <a:ahLst/>
            <a:cxnLst/>
            <a:rect l="l" t="t" r="r" b="b"/>
            <a:pathLst>
              <a:path w="3382987" h="1154444" extrusionOk="0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8489319" y="-321322"/>
            <a:ext cx="1552261" cy="1671344"/>
          </a:xfrm>
          <a:custGeom>
            <a:avLst/>
            <a:gdLst/>
            <a:ahLst/>
            <a:cxnLst/>
            <a:rect l="l" t="t" r="r" b="b"/>
            <a:pathLst>
              <a:path w="3104522" h="3342688" extrusionOk="0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1844401" y="1762920"/>
            <a:ext cx="54552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500" b="1" dirty="0">
                <a:solidFill>
                  <a:srgbClr val="8AB7E2"/>
                </a:solidFill>
                <a:latin typeface="DM Sans"/>
                <a:ea typeface="DM Sans"/>
                <a:cs typeface="DM Sans"/>
                <a:sym typeface="DM Sans"/>
              </a:rPr>
              <a:t>Auto Store</a:t>
            </a:r>
            <a:endParaRPr sz="700" b="1" dirty="0">
              <a:solidFill>
                <a:srgbClr val="8AB7E2"/>
              </a:solidFill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2368963" y="1288109"/>
            <a:ext cx="362492" cy="460308"/>
          </a:xfrm>
          <a:custGeom>
            <a:avLst/>
            <a:gdLst/>
            <a:ahLst/>
            <a:cxnLst/>
            <a:rect l="l" t="t" r="r" b="b"/>
            <a:pathLst>
              <a:path w="724985" h="920616" extrusionOk="0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3166788" y="3835175"/>
            <a:ext cx="281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8AB7E2"/>
                </a:solidFill>
              </a:rPr>
              <a:t>20193124</a:t>
            </a:r>
            <a:endParaRPr sz="1500" b="1" dirty="0">
              <a:solidFill>
                <a:srgbClr val="8AB7E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8AB7E2"/>
                </a:solidFill>
              </a:rPr>
              <a:t>고경빈</a:t>
            </a:r>
            <a:endParaRPr sz="1500" b="1" dirty="0">
              <a:solidFill>
                <a:srgbClr val="8AB7E2"/>
              </a:solidFill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1994400" y="3055238"/>
            <a:ext cx="5155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8AB7E2"/>
                </a:solidFill>
                <a:highlight>
                  <a:srgbClr val="EFEFEF"/>
                </a:highlight>
                <a:latin typeface="Nanum Gothic"/>
                <a:ea typeface="Nanum Gothic"/>
                <a:cs typeface="Nanum Gothic"/>
                <a:sym typeface="Nanum Gothic"/>
              </a:rPr>
              <a:t>상품 등록 자동화 시스템 및 서버 구현</a:t>
            </a:r>
            <a:endParaRPr sz="2000" b="1">
              <a:solidFill>
                <a:srgbClr val="8AB7E2"/>
              </a:solidFill>
              <a:highlight>
                <a:srgbClr val="EFEFE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430458" y="1505263"/>
            <a:ext cx="1197491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3878750" y="1543675"/>
            <a:ext cx="551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5EB831"/>
                </a:solidFill>
              </a:rPr>
              <a:t>with</a:t>
            </a:r>
            <a:endParaRPr sz="1500" b="1">
              <a:solidFill>
                <a:srgbClr val="5EB83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1"/>
          <p:cNvSpPr txBox="1"/>
          <p:nvPr/>
        </p:nvSpPr>
        <p:spPr>
          <a:xfrm>
            <a:off x="752475" y="1277251"/>
            <a:ext cx="3853800" cy="1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5EB83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Spring Boot</a:t>
            </a:r>
            <a:endParaRPr sz="1200" b="1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Java의 웹 프레임워크이며 주로 Java 언어를 기반으로 사용한다. </a:t>
            </a:r>
            <a:endParaRPr sz="120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객체 또는 메소드 등을 Spring Bean으로 관리하여 DI가 쉬울 뿐만 아니라 다양한 프레임워크와 호환성이 뛰어나다.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1" name="Google Shape;341;p31"/>
          <p:cNvSpPr txBox="1"/>
          <p:nvPr/>
        </p:nvSpPr>
        <p:spPr>
          <a:xfrm>
            <a:off x="717219" y="354775"/>
            <a:ext cx="69372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latin typeface="DM Sans"/>
                <a:ea typeface="DM Sans"/>
                <a:cs typeface="DM Sans"/>
                <a:sym typeface="DM Sans"/>
              </a:rPr>
              <a:t>Spring Boot / Spring Batch</a:t>
            </a:r>
            <a:endParaRPr sz="100"/>
          </a:p>
        </p:txBody>
      </p:sp>
      <p:pic>
        <p:nvPicPr>
          <p:cNvPr id="342" name="Google Shape;3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575" y="1359425"/>
            <a:ext cx="4296174" cy="33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1"/>
          <p:cNvPicPr preferRelativeResize="0"/>
          <p:nvPr/>
        </p:nvPicPr>
        <p:blipFill rotWithShape="1">
          <a:blip r:embed="rId5">
            <a:alphaModFix/>
          </a:blip>
          <a:srcRect l="54950" t="24826" r="18558" b="32145"/>
          <a:stretch/>
        </p:blipFill>
        <p:spPr>
          <a:xfrm>
            <a:off x="2295476" y="2759300"/>
            <a:ext cx="438050" cy="4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1"/>
          <p:cNvPicPr preferRelativeResize="0"/>
          <p:nvPr/>
        </p:nvPicPr>
        <p:blipFill rotWithShape="1">
          <a:blip r:embed="rId5">
            <a:alphaModFix/>
          </a:blip>
          <a:srcRect l="13570" t="27676" r="58881" b="30779"/>
          <a:stretch/>
        </p:blipFill>
        <p:spPr>
          <a:xfrm>
            <a:off x="2163450" y="1196025"/>
            <a:ext cx="438050" cy="41615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1"/>
          <p:cNvSpPr txBox="1"/>
          <p:nvPr/>
        </p:nvSpPr>
        <p:spPr>
          <a:xfrm>
            <a:off x="752475" y="2976701"/>
            <a:ext cx="3853800" cy="1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800" b="1">
                <a:solidFill>
                  <a:srgbClr val="5EB83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Spring Batch</a:t>
            </a:r>
            <a:endParaRPr sz="1800" b="1">
              <a:solidFill>
                <a:srgbClr val="5EB83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대량의 데이터 처리를 위한 경량화된 프레임워크로, </a:t>
            </a:r>
            <a:r>
              <a:rPr lang="ko" sz="1200" b="1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반복적인 작업을 수행하는 일괄 처리 작업을 효율적으로 처리</a:t>
            </a:r>
            <a:r>
              <a:rPr lang="ko" sz="120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할 수 있는 기능을 제공한다. 대용량 데이터 처리나 주기적인 업무 처리 등을 효율적으로 처리할 수 있고, 대용량 데이터 처리에 적합한 분산 방식의 처리를 지원한다.</a:t>
            </a:r>
            <a:endParaRPr sz="1200" b="1">
              <a:solidFill>
                <a:srgbClr val="5EB83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4"/>
          <p:cNvSpPr txBox="1"/>
          <p:nvPr/>
        </p:nvSpPr>
        <p:spPr>
          <a:xfrm>
            <a:off x="752475" y="1172859"/>
            <a:ext cx="4046100" cy="1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89" name="Google Shape;389;p34"/>
          <p:cNvSpPr txBox="1"/>
          <p:nvPr/>
        </p:nvSpPr>
        <p:spPr>
          <a:xfrm>
            <a:off x="752475" y="1277250"/>
            <a:ext cx="38538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API는 </a:t>
            </a:r>
            <a:r>
              <a:rPr lang="ko" b="1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두 소프트웨어 모듈 간에 데이터를 교환</a:t>
            </a:r>
            <a:r>
              <a:rPr lang="ko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할 수 있는 통신 메커니즘이다. 모듈용 API를 생성하면 다른 애플리케이션 개발자가 API를 호출하여 기능을 코드에 통합할 수 있다. </a:t>
            </a:r>
            <a:endParaRPr>
              <a:solidFill>
                <a:srgbClr val="333333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API 개발자는 </a:t>
            </a:r>
            <a:r>
              <a:rPr lang="ko" b="1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API 키를 사용하여 API 액세스</a:t>
            </a:r>
            <a:r>
              <a:rPr lang="ko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를 제한하고 모니터링할 수 있다. API 키는 승인된 API 사용을 식별하여 API를 보다 효율적으로 유지, 관리 및 수익화할 수 있도록 한다. </a:t>
            </a:r>
            <a:endParaRPr>
              <a:solidFill>
                <a:srgbClr val="333333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쇼핑몰의 서버에서 상품 정보 데이터를 가져오기 위해</a:t>
            </a:r>
            <a:r>
              <a:rPr lang="ko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사용할 것이다</a:t>
            </a:r>
            <a:endParaRPr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0" name="Google Shape;390;p34"/>
          <p:cNvSpPr txBox="1"/>
          <p:nvPr/>
        </p:nvSpPr>
        <p:spPr>
          <a:xfrm>
            <a:off x="717233" y="477009"/>
            <a:ext cx="39243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latin typeface="DM Sans"/>
                <a:ea typeface="DM Sans"/>
                <a:cs typeface="DM Sans"/>
                <a:sym typeface="DM Sans"/>
              </a:rPr>
              <a:t>API</a:t>
            </a:r>
            <a:endParaRPr sz="100"/>
          </a:p>
        </p:txBody>
      </p:sp>
      <p:pic>
        <p:nvPicPr>
          <p:cNvPr id="391" name="Google Shape;3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650" y="1574900"/>
            <a:ext cx="4262800" cy="22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4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2"/>
          <p:cNvSpPr txBox="1"/>
          <p:nvPr/>
        </p:nvSpPr>
        <p:spPr>
          <a:xfrm>
            <a:off x="717225" y="354775"/>
            <a:ext cx="66273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dirty="0">
                <a:latin typeface="DM Sans"/>
                <a:ea typeface="DM Sans"/>
                <a:cs typeface="DM Sans"/>
                <a:sym typeface="DM Sans"/>
              </a:rPr>
              <a:t>Spring MVC</a:t>
            </a:r>
            <a:endParaRPr sz="1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CB7831D-20D3-FA30-443E-0C88B806A383}"/>
              </a:ext>
            </a:extLst>
          </p:cNvPr>
          <p:cNvGrpSpPr/>
          <p:nvPr/>
        </p:nvGrpSpPr>
        <p:grpSpPr>
          <a:xfrm>
            <a:off x="566850" y="1662808"/>
            <a:ext cx="3853800" cy="1724161"/>
            <a:chOff x="566850" y="1231585"/>
            <a:chExt cx="3853800" cy="1724161"/>
          </a:xfrm>
        </p:grpSpPr>
        <p:sp>
          <p:nvSpPr>
            <p:cNvPr id="352" name="Google Shape;352;p32"/>
            <p:cNvSpPr txBox="1"/>
            <p:nvPr/>
          </p:nvSpPr>
          <p:spPr>
            <a:xfrm>
              <a:off x="566850" y="1584601"/>
              <a:ext cx="3853800" cy="1371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 dirty="0">
                  <a:solidFill>
                    <a:srgbClr val="5EB831"/>
                  </a:solidFill>
                  <a:highlight>
                    <a:srgbClr val="FFFFFF"/>
                  </a:highlight>
                  <a:latin typeface="DM Sans" pitchFamily="2" charset="0"/>
                  <a:ea typeface="DM Sans"/>
                  <a:cs typeface="DM Sans"/>
                  <a:sym typeface="DM Sans"/>
                </a:rPr>
                <a:t>Spring MVC</a:t>
              </a:r>
              <a:endParaRPr sz="1200" b="1" dirty="0">
                <a:highlight>
                  <a:srgbClr val="FFFFFF"/>
                </a:highlight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chemeClr val="dk1"/>
                  </a:solidFill>
                  <a:highlight>
                    <a:srgbClr val="FFFFFF"/>
                  </a:highlight>
                  <a:latin typeface="DM Sans" pitchFamily="2" charset="0"/>
                </a:rPr>
                <a:t>동기적</a:t>
              </a:r>
              <a:r>
                <a:rPr lang="ko" sz="1200" dirty="0">
                  <a:solidFill>
                    <a:schemeClr val="dk1"/>
                  </a:solidFill>
                  <a:highlight>
                    <a:srgbClr val="FFFFFF"/>
                  </a:highlight>
                  <a:latin typeface="DM Sans" pitchFamily="2" charset="0"/>
                </a:rPr>
                <a:t>인 방식으로 요청과 응답을 처리한다. 요청이 들어오면 해당 요청을 처리할 때까지 스레드를 차지하고, 응답을 반환한 후 스레드를 반환한다.</a:t>
              </a:r>
              <a:r>
                <a:rPr lang="en-US" altLang="ko" sz="1200" dirty="0">
                  <a:solidFill>
                    <a:schemeClr val="dk1"/>
                  </a:solidFill>
                  <a:highlight>
                    <a:srgbClr val="FFFFFF"/>
                  </a:highlight>
                  <a:latin typeface="DM Sans" pitchFamily="2" charset="0"/>
                </a:rPr>
                <a:t> </a:t>
              </a:r>
              <a:r>
                <a:rPr lang="ko-KR" altLang="en-US" sz="1200" dirty="0">
                  <a:solidFill>
                    <a:schemeClr val="dk1"/>
                  </a:solidFill>
                  <a:highlight>
                    <a:srgbClr val="FFFFFF"/>
                  </a:highlight>
                  <a:latin typeface="DM Sans" pitchFamily="2" charset="0"/>
                </a:rPr>
                <a:t>상품 데이터 로드 및 데이터 저장 과정을 </a:t>
              </a:r>
              <a:r>
                <a:rPr lang="en-US" altLang="ko-KR" sz="1200" dirty="0">
                  <a:solidFill>
                    <a:schemeClr val="dk1"/>
                  </a:solidFill>
                  <a:highlight>
                    <a:srgbClr val="FFFFFF"/>
                  </a:highlight>
                  <a:latin typeface="DM Sans" pitchFamily="2" charset="0"/>
                </a:rPr>
                <a:t>Spring MVC</a:t>
              </a:r>
              <a:r>
                <a:rPr lang="ko-KR" altLang="en-US" sz="1200" dirty="0">
                  <a:solidFill>
                    <a:schemeClr val="dk1"/>
                  </a:solidFill>
                  <a:highlight>
                    <a:srgbClr val="FFFFFF"/>
                  </a:highlight>
                  <a:latin typeface="DM Sans" pitchFamily="2" charset="0"/>
                </a:rPr>
                <a:t>를 사용해 구현할 것이다</a:t>
              </a:r>
              <a:r>
                <a:rPr lang="en-US" altLang="ko-KR" sz="1200" dirty="0">
                  <a:solidFill>
                    <a:schemeClr val="dk1"/>
                  </a:solidFill>
                  <a:highlight>
                    <a:srgbClr val="FFFFFF"/>
                  </a:highlight>
                  <a:latin typeface="DM Sans" pitchFamily="2" charset="0"/>
                </a:rPr>
                <a:t>.</a:t>
              </a:r>
              <a:endParaRPr sz="1000" dirty="0">
                <a:solidFill>
                  <a:schemeClr val="dk1"/>
                </a:solidFill>
                <a:highlight>
                  <a:srgbClr val="FFFFFF"/>
                </a:highlight>
                <a:latin typeface="DM Sans" pitchFamily="2" charset="0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354" name="Google Shape;354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4442" y="1231585"/>
              <a:ext cx="1302374" cy="663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908C5B-9B7F-D4A9-AD32-1246F619D290}"/>
              </a:ext>
            </a:extLst>
          </p:cNvPr>
          <p:cNvGrpSpPr/>
          <p:nvPr/>
        </p:nvGrpSpPr>
        <p:grpSpPr>
          <a:xfrm>
            <a:off x="5044938" y="1522718"/>
            <a:ext cx="3532212" cy="2098063"/>
            <a:chOff x="566838" y="3204775"/>
            <a:chExt cx="3532212" cy="1366325"/>
          </a:xfrm>
        </p:grpSpPr>
        <p:sp>
          <p:nvSpPr>
            <p:cNvPr id="357" name="Google Shape;357;p32"/>
            <p:cNvSpPr/>
            <p:nvPr/>
          </p:nvSpPr>
          <p:spPr>
            <a:xfrm>
              <a:off x="566838" y="3204775"/>
              <a:ext cx="3532200" cy="3273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566850" y="4243800"/>
              <a:ext cx="3532200" cy="3273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1" name="Google Shape;361;p32"/>
            <p:cNvCxnSpPr/>
            <p:nvPr/>
          </p:nvCxnSpPr>
          <p:spPr>
            <a:xfrm>
              <a:off x="1190625" y="3532200"/>
              <a:ext cx="0" cy="724200"/>
            </a:xfrm>
            <a:prstGeom prst="straightConnector1">
              <a:avLst/>
            </a:prstGeom>
            <a:noFill/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2" name="Google Shape;362;p32"/>
            <p:cNvCxnSpPr/>
            <p:nvPr/>
          </p:nvCxnSpPr>
          <p:spPr>
            <a:xfrm>
              <a:off x="2236000" y="3532200"/>
              <a:ext cx="0" cy="724200"/>
            </a:xfrm>
            <a:prstGeom prst="straightConnector1">
              <a:avLst/>
            </a:prstGeom>
            <a:noFill/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3" name="Google Shape;363;p32"/>
            <p:cNvCxnSpPr/>
            <p:nvPr/>
          </p:nvCxnSpPr>
          <p:spPr>
            <a:xfrm>
              <a:off x="3192075" y="3532200"/>
              <a:ext cx="0" cy="724200"/>
            </a:xfrm>
            <a:prstGeom prst="straightConnector1">
              <a:avLst/>
            </a:prstGeom>
            <a:noFill/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" name="Google Shape;367;p32"/>
            <p:cNvCxnSpPr/>
            <p:nvPr/>
          </p:nvCxnSpPr>
          <p:spPr>
            <a:xfrm rot="10800000">
              <a:off x="1508125" y="3512475"/>
              <a:ext cx="0" cy="734100"/>
            </a:xfrm>
            <a:prstGeom prst="straightConnector1">
              <a:avLst/>
            </a:prstGeom>
            <a:noFill/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8" name="Google Shape;368;p32"/>
            <p:cNvCxnSpPr/>
            <p:nvPr/>
          </p:nvCxnSpPr>
          <p:spPr>
            <a:xfrm rot="10800000">
              <a:off x="2585638" y="3512475"/>
              <a:ext cx="0" cy="734100"/>
            </a:xfrm>
            <a:prstGeom prst="straightConnector1">
              <a:avLst/>
            </a:prstGeom>
            <a:noFill/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9" name="Google Shape;369;p32"/>
            <p:cNvCxnSpPr/>
            <p:nvPr/>
          </p:nvCxnSpPr>
          <p:spPr>
            <a:xfrm rot="10800000">
              <a:off x="3519500" y="3512475"/>
              <a:ext cx="0" cy="734100"/>
            </a:xfrm>
            <a:prstGeom prst="straightConnector1">
              <a:avLst/>
            </a:prstGeom>
            <a:noFill/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73" name="Google Shape;373;p32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3"/>
          <p:cNvSpPr txBox="1"/>
          <p:nvPr/>
        </p:nvSpPr>
        <p:spPr>
          <a:xfrm>
            <a:off x="732525" y="1611175"/>
            <a:ext cx="4503300" cy="210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50" dirty="0">
                <a:solidFill>
                  <a:schemeClr val="dk1"/>
                </a:solidFill>
                <a:highlight>
                  <a:srgbClr val="FFFFFF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 MySQL은 오픈소스 </a:t>
            </a:r>
            <a:r>
              <a:rPr lang="ko" sz="1450" b="1" dirty="0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관계형 데이터베이스 관리 시스템</a:t>
            </a:r>
            <a:r>
              <a:rPr lang="ko" sz="1450" dirty="0">
                <a:solidFill>
                  <a:schemeClr val="dk1"/>
                </a:solidFill>
                <a:highlight>
                  <a:srgbClr val="FFFFFF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이다. 행과 열로 구성된 테이블에 데이터를 저장한다. 사용자는 SQL이라고 하는 구조화된 쿼리 언어를 사용하여 데이터를 정의, 조작, 제어, 쿼리할 수 있다.</a:t>
            </a:r>
            <a:endParaRPr sz="1450" dirty="0">
              <a:solidFill>
                <a:schemeClr val="dk1"/>
              </a:solidFill>
              <a:highlight>
                <a:srgbClr val="FFFFFF"/>
              </a:highlight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chemeClr val="dk1"/>
              </a:solidFill>
              <a:highlight>
                <a:srgbClr val="FFFFFF"/>
              </a:highlight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50" dirty="0">
                <a:solidFill>
                  <a:schemeClr val="dk1"/>
                </a:solidFill>
                <a:highlight>
                  <a:srgbClr val="FFFFFF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 API 키를 통해 가져온</a:t>
            </a:r>
            <a:r>
              <a:rPr lang="ko" sz="1450" b="1" dirty="0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상품 및 판매자들에 대한 데이터를 저장하고 관리</a:t>
            </a:r>
            <a:r>
              <a:rPr lang="ko" sz="1450" dirty="0">
                <a:solidFill>
                  <a:schemeClr val="dk1"/>
                </a:solidFill>
                <a:highlight>
                  <a:srgbClr val="FFFFFF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하는 용도로 사용할 </a:t>
            </a:r>
            <a:r>
              <a:rPr lang="ko-KR" altLang="en-US" sz="1450" dirty="0">
                <a:solidFill>
                  <a:schemeClr val="dk1"/>
                </a:solidFill>
                <a:highlight>
                  <a:srgbClr val="FFFFFF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것</a:t>
            </a:r>
            <a:r>
              <a:rPr lang="ko" sz="1450" dirty="0">
                <a:solidFill>
                  <a:schemeClr val="dk1"/>
                </a:solidFill>
                <a:highlight>
                  <a:srgbClr val="FFFFFF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이다.</a:t>
            </a:r>
            <a:endParaRPr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80" name="Google Shape;380;p33"/>
          <p:cNvSpPr txBox="1"/>
          <p:nvPr/>
        </p:nvSpPr>
        <p:spPr>
          <a:xfrm>
            <a:off x="732533" y="648209"/>
            <a:ext cx="39243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latin typeface="DM Sans"/>
                <a:ea typeface="DM Sans"/>
                <a:cs typeface="DM Sans"/>
                <a:sym typeface="DM Sans"/>
              </a:rPr>
              <a:t>MySQL</a:t>
            </a:r>
            <a:endParaRPr sz="100"/>
          </a:p>
        </p:txBody>
      </p:sp>
      <p:pic>
        <p:nvPicPr>
          <p:cNvPr id="381" name="Google Shape;3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775" y="1458775"/>
            <a:ext cx="3626500" cy="26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3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5"/>
          <p:cNvSpPr txBox="1"/>
          <p:nvPr/>
        </p:nvSpPr>
        <p:spPr>
          <a:xfrm>
            <a:off x="752475" y="1458298"/>
            <a:ext cx="3853800" cy="35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chemeClr val="dk1"/>
                </a:solidFill>
                <a:highlight>
                  <a:schemeClr val="lt1"/>
                </a:highlight>
                <a:latin typeface="+mn-ea"/>
                <a:ea typeface="+mn-ea"/>
                <a:cs typeface="DM Sans"/>
                <a:sym typeface="DM Sans"/>
              </a:rPr>
              <a:t> 클라우드 서버는 클라우드 서비스 제공업체가 소유한 인프라의 클라우드에서 실행되는 </a:t>
            </a:r>
            <a:r>
              <a:rPr lang="ko-KR" altLang="en-US" sz="1300" dirty="0" err="1">
                <a:solidFill>
                  <a:schemeClr val="dk1"/>
                </a:solidFill>
                <a:highlight>
                  <a:schemeClr val="lt1"/>
                </a:highlight>
                <a:latin typeface="+mn-ea"/>
                <a:ea typeface="+mn-ea"/>
                <a:cs typeface="DM Sans"/>
                <a:sym typeface="DM Sans"/>
              </a:rPr>
              <a:t>가상화된</a:t>
            </a:r>
            <a:r>
              <a:rPr lang="ko-KR" altLang="en-US" sz="1300" dirty="0">
                <a:solidFill>
                  <a:schemeClr val="dk1"/>
                </a:solidFill>
                <a:highlight>
                  <a:schemeClr val="lt1"/>
                </a:highlight>
                <a:latin typeface="+mn-ea"/>
                <a:ea typeface="+mn-ea"/>
                <a:cs typeface="DM Sans"/>
                <a:sym typeface="DM Sans"/>
              </a:rPr>
              <a:t> 서버이다</a:t>
            </a:r>
            <a:r>
              <a:rPr lang="en-US" altLang="ko-KR" sz="1300" dirty="0">
                <a:solidFill>
                  <a:schemeClr val="dk1"/>
                </a:solidFill>
                <a:highlight>
                  <a:schemeClr val="lt1"/>
                </a:highlight>
                <a:latin typeface="+mn-ea"/>
                <a:ea typeface="+mn-ea"/>
                <a:cs typeface="DM Sans"/>
                <a:sym typeface="DM Sans"/>
              </a:rPr>
              <a:t>.  </a:t>
            </a:r>
            <a:r>
              <a:rPr lang="ko-KR" altLang="en-US" sz="1300" dirty="0">
                <a:solidFill>
                  <a:schemeClr val="dk1"/>
                </a:solidFill>
                <a:highlight>
                  <a:schemeClr val="lt1"/>
                </a:highlight>
                <a:latin typeface="+mn-ea"/>
                <a:ea typeface="+mn-ea"/>
                <a:cs typeface="DM Sans"/>
                <a:sym typeface="DM Sans"/>
              </a:rPr>
              <a:t>이러한 가상 공간은 타사 클라우드 제공업체에서 구매하고 유지 관리하는 물리적 서버에서 실행된다</a:t>
            </a:r>
            <a:r>
              <a:rPr lang="en-US" altLang="ko-KR" sz="1300" dirty="0">
                <a:solidFill>
                  <a:schemeClr val="dk1"/>
                </a:solidFill>
                <a:highlight>
                  <a:schemeClr val="lt1"/>
                </a:highlight>
                <a:latin typeface="+mn-ea"/>
                <a:ea typeface="+mn-ea"/>
                <a:cs typeface="DM Sans"/>
                <a:sym typeface="DM Sans"/>
              </a:rPr>
              <a:t>. </a:t>
            </a:r>
            <a:endParaRPr lang="ko-KR" altLang="en-US" sz="1300" dirty="0">
              <a:solidFill>
                <a:schemeClr val="dk1"/>
              </a:solidFill>
              <a:highlight>
                <a:schemeClr val="lt1"/>
              </a:highlight>
              <a:latin typeface="+mn-ea"/>
              <a:ea typeface="+mn-ea"/>
              <a:cs typeface="DM Sans"/>
              <a:sym typeface="DM Sans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300" dirty="0">
              <a:solidFill>
                <a:schemeClr val="dk1"/>
              </a:solidFill>
              <a:highlight>
                <a:schemeClr val="lt1"/>
              </a:highlight>
              <a:latin typeface="+mn-ea"/>
              <a:ea typeface="+mn-ea"/>
              <a:cs typeface="DM Sans"/>
              <a:sym typeface="DM Sans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chemeClr val="dk1"/>
                </a:solidFill>
                <a:highlight>
                  <a:schemeClr val="lt1"/>
                </a:highlight>
                <a:latin typeface="+mn-ea"/>
                <a:ea typeface="+mn-ea"/>
                <a:cs typeface="DM Sans"/>
                <a:sym typeface="DM Sans"/>
              </a:rPr>
              <a:t> 가상 서버 </a:t>
            </a:r>
            <a:r>
              <a:rPr lang="ko-KR" altLang="en-US" sz="1300" dirty="0" err="1">
                <a:solidFill>
                  <a:schemeClr val="dk1"/>
                </a:solidFill>
                <a:highlight>
                  <a:schemeClr val="lt1"/>
                </a:highlight>
                <a:latin typeface="+mn-ea"/>
                <a:ea typeface="+mn-ea"/>
                <a:cs typeface="DM Sans"/>
                <a:sym typeface="DM Sans"/>
              </a:rPr>
              <a:t>복제본</a:t>
            </a:r>
            <a:r>
              <a:rPr lang="ko-KR" altLang="en-US" sz="1300" dirty="0">
                <a:solidFill>
                  <a:schemeClr val="dk1"/>
                </a:solidFill>
                <a:highlight>
                  <a:schemeClr val="lt1"/>
                </a:highlight>
                <a:latin typeface="+mn-ea"/>
                <a:ea typeface="+mn-ea"/>
                <a:cs typeface="DM Sans"/>
                <a:sym typeface="DM Sans"/>
              </a:rPr>
              <a:t> 또는 클라우드 서버는 물리적 서버 </a:t>
            </a:r>
            <a:r>
              <a:rPr lang="ko-KR" altLang="en-US" sz="1300" dirty="0" err="1">
                <a:solidFill>
                  <a:schemeClr val="dk1"/>
                </a:solidFill>
                <a:highlight>
                  <a:schemeClr val="lt1"/>
                </a:highlight>
                <a:latin typeface="+mn-ea"/>
                <a:ea typeface="+mn-ea"/>
                <a:cs typeface="DM Sans"/>
                <a:sym typeface="DM Sans"/>
              </a:rPr>
              <a:t>머신과</a:t>
            </a:r>
            <a:r>
              <a:rPr lang="ko-KR" altLang="en-US" sz="1300" dirty="0">
                <a:solidFill>
                  <a:schemeClr val="dk1"/>
                </a:solidFill>
                <a:highlight>
                  <a:schemeClr val="lt1"/>
                </a:highlight>
                <a:latin typeface="+mn-ea"/>
                <a:ea typeface="+mn-ea"/>
                <a:cs typeface="DM Sans"/>
                <a:sym typeface="DM Sans"/>
              </a:rPr>
              <a:t> 동일한 성능</a:t>
            </a:r>
            <a:r>
              <a:rPr lang="en-US" altLang="ko-KR" sz="1300" dirty="0">
                <a:solidFill>
                  <a:schemeClr val="dk1"/>
                </a:solidFill>
                <a:highlight>
                  <a:schemeClr val="lt1"/>
                </a:highlight>
                <a:latin typeface="+mn-ea"/>
                <a:ea typeface="+mn-ea"/>
                <a:cs typeface="DM Sans"/>
                <a:sym typeface="DM Sans"/>
              </a:rPr>
              <a:t>, </a:t>
            </a:r>
            <a:r>
              <a:rPr lang="ko-KR" altLang="en-US" sz="1300" dirty="0">
                <a:solidFill>
                  <a:schemeClr val="dk1"/>
                </a:solidFill>
                <a:highlight>
                  <a:schemeClr val="lt1"/>
                </a:highlight>
                <a:latin typeface="+mn-ea"/>
                <a:ea typeface="+mn-ea"/>
                <a:cs typeface="DM Sans"/>
                <a:sym typeface="DM Sans"/>
              </a:rPr>
              <a:t>구성 옵션 및 사용 편의성을 제공한다</a:t>
            </a:r>
            <a:r>
              <a:rPr lang="en-US" altLang="ko-KR" sz="1300" dirty="0">
                <a:solidFill>
                  <a:schemeClr val="dk1"/>
                </a:solidFill>
                <a:highlight>
                  <a:schemeClr val="lt1"/>
                </a:highlight>
                <a:latin typeface="+mn-ea"/>
                <a:ea typeface="+mn-ea"/>
                <a:cs typeface="DM Sans"/>
                <a:sym typeface="DM Sans"/>
              </a:rPr>
              <a:t>. </a:t>
            </a:r>
            <a:r>
              <a:rPr lang="ko-KR" altLang="en-US" sz="1300" dirty="0">
                <a:solidFill>
                  <a:schemeClr val="dk1"/>
                </a:solidFill>
                <a:highlight>
                  <a:schemeClr val="lt1"/>
                </a:highlight>
                <a:latin typeface="+mn-ea"/>
                <a:ea typeface="+mn-ea"/>
                <a:cs typeface="DM Sans"/>
                <a:sym typeface="DM Sans"/>
              </a:rPr>
              <a:t>수백 가지 구성 유형의 클라우드 서버에 무제한으로 액세스할 수 있다</a:t>
            </a:r>
            <a:r>
              <a:rPr lang="en-US" altLang="ko-KR" sz="1300" dirty="0">
                <a:solidFill>
                  <a:schemeClr val="dk1"/>
                </a:solidFill>
                <a:highlight>
                  <a:schemeClr val="lt1"/>
                </a:highlight>
                <a:latin typeface="+mn-ea"/>
                <a:ea typeface="+mn-ea"/>
                <a:cs typeface="DM Sans"/>
                <a:sym typeface="DM Sans"/>
              </a:rPr>
              <a:t>. </a:t>
            </a:r>
            <a:r>
              <a:rPr lang="ko-KR" altLang="en-US" sz="1300" dirty="0">
                <a:solidFill>
                  <a:schemeClr val="dk1"/>
                </a:solidFill>
                <a:highlight>
                  <a:schemeClr val="lt1"/>
                </a:highlight>
                <a:latin typeface="+mn-ea"/>
                <a:ea typeface="+mn-ea"/>
                <a:cs typeface="DM Sans"/>
                <a:sym typeface="DM Sans"/>
              </a:rPr>
              <a:t>이러한 성능을 바탕으로 클라우드에서 모든 유형의 애플리케이션과 워크로드를 실행하고 호스팅할 수 있다</a:t>
            </a:r>
            <a:r>
              <a:rPr lang="en-US" altLang="ko-KR" sz="1300" dirty="0">
                <a:solidFill>
                  <a:schemeClr val="dk1"/>
                </a:solidFill>
                <a:highlight>
                  <a:schemeClr val="lt1"/>
                </a:highlight>
                <a:latin typeface="+mn-ea"/>
                <a:ea typeface="+mn-ea"/>
                <a:cs typeface="DM Sans"/>
                <a:sym typeface="DM Sans"/>
              </a:rPr>
              <a:t>.</a:t>
            </a:r>
            <a:endParaRPr lang="ko-KR" altLang="en-US" sz="1300" dirty="0">
              <a:solidFill>
                <a:schemeClr val="dk1"/>
              </a:solidFill>
              <a:highlight>
                <a:schemeClr val="lt1"/>
              </a:highlight>
              <a:latin typeface="+mn-ea"/>
              <a:ea typeface="+mn-ea"/>
              <a:cs typeface="DM Sans"/>
              <a:sym typeface="DM Sans"/>
            </a:endParaRPr>
          </a:p>
        </p:txBody>
      </p:sp>
      <p:sp>
        <p:nvSpPr>
          <p:cNvPr id="399" name="Google Shape;399;p35"/>
          <p:cNvSpPr txBox="1"/>
          <p:nvPr/>
        </p:nvSpPr>
        <p:spPr>
          <a:xfrm>
            <a:off x="717225" y="553200"/>
            <a:ext cx="60297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latin typeface="DM Sans"/>
                <a:ea typeface="DM Sans"/>
                <a:cs typeface="DM Sans"/>
                <a:sym typeface="DM Sans"/>
              </a:rPr>
              <a:t>AWS Cloud Server</a:t>
            </a:r>
            <a:endParaRPr sz="3500"/>
          </a:p>
        </p:txBody>
      </p:sp>
      <p:pic>
        <p:nvPicPr>
          <p:cNvPr id="400" name="Google Shape;40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4103" y="1746825"/>
            <a:ext cx="3156175" cy="23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5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5476013" y="1248340"/>
            <a:ext cx="2104287" cy="2123592"/>
          </a:xfrm>
          <a:custGeom>
            <a:avLst/>
            <a:gdLst/>
            <a:ahLst/>
            <a:cxnLst/>
            <a:rect l="l" t="t" r="r" b="b"/>
            <a:pathLst>
              <a:path w="4208573" h="4247184" extrusionOk="0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7"/>
          <p:cNvSpPr/>
          <p:nvPr/>
        </p:nvSpPr>
        <p:spPr>
          <a:xfrm>
            <a:off x="5408188" y="1857603"/>
            <a:ext cx="3590613" cy="2504452"/>
          </a:xfrm>
          <a:custGeom>
            <a:avLst/>
            <a:gdLst/>
            <a:ahLst/>
            <a:cxnLst/>
            <a:rect l="l" t="t" r="r" b="b"/>
            <a:pathLst>
              <a:path w="7181225" h="5008904" extrusionOk="0">
                <a:moveTo>
                  <a:pt x="0" y="0"/>
                </a:moveTo>
                <a:lnTo>
                  <a:pt x="7181225" y="0"/>
                </a:lnTo>
                <a:lnTo>
                  <a:pt x="7181225" y="5008904"/>
                </a:lnTo>
                <a:lnTo>
                  <a:pt x="0" y="50089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7"/>
          <p:cNvSpPr txBox="1"/>
          <p:nvPr/>
        </p:nvSpPr>
        <p:spPr>
          <a:xfrm>
            <a:off x="568025" y="245852"/>
            <a:ext cx="4375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>
                <a:latin typeface="DM Sans"/>
                <a:ea typeface="DM Sans"/>
                <a:cs typeface="DM Sans"/>
                <a:sym typeface="DM Sans"/>
              </a:rPr>
              <a:t>MileStone</a:t>
            </a:r>
            <a:endParaRPr sz="700"/>
          </a:p>
        </p:txBody>
      </p:sp>
      <p:sp>
        <p:nvSpPr>
          <p:cNvPr id="422" name="Google Shape;422;p37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DFD3A6-A1A5-D7DB-2888-CB44D8BC4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024" y="966355"/>
            <a:ext cx="4003975" cy="391742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8"/>
          <p:cNvSpPr txBox="1"/>
          <p:nvPr/>
        </p:nvSpPr>
        <p:spPr>
          <a:xfrm>
            <a:off x="828675" y="395027"/>
            <a:ext cx="4375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>
                <a:latin typeface="DM Sans"/>
                <a:ea typeface="DM Sans"/>
                <a:cs typeface="DM Sans"/>
                <a:sym typeface="DM Sans"/>
              </a:rPr>
              <a:t>참고 문헌</a:t>
            </a:r>
            <a:endParaRPr sz="700"/>
          </a:p>
        </p:txBody>
      </p:sp>
      <p:sp>
        <p:nvSpPr>
          <p:cNvPr id="429" name="Google Shape;429;p38"/>
          <p:cNvSpPr txBox="1"/>
          <p:nvPr/>
        </p:nvSpPr>
        <p:spPr>
          <a:xfrm>
            <a:off x="828675" y="1458298"/>
            <a:ext cx="3853800" cy="28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u="sng">
                <a:solidFill>
                  <a:schemeClr val="hlink"/>
                </a:solidFill>
                <a:hlinkClick r:id="rId4"/>
              </a:rPr>
              <a:t>https://aws.amazon.com/ko/what-is-aws/?nc1=f_cc</a:t>
            </a:r>
            <a:endParaRPr sz="1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u="sng">
                <a:solidFill>
                  <a:schemeClr val="hlink"/>
                </a:solidFill>
                <a:hlinkClick r:id="rId5"/>
              </a:rPr>
              <a:t>https://www.mysql.com/</a:t>
            </a:r>
            <a:endParaRPr sz="1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u="sng">
                <a:solidFill>
                  <a:schemeClr val="hlink"/>
                </a:solidFill>
                <a:hlinkClick r:id="rId6"/>
              </a:rPr>
              <a:t>https://aws.amazon.com/ko/what-is/api-key/</a:t>
            </a:r>
            <a:endParaRPr sz="1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u="sng">
                <a:solidFill>
                  <a:schemeClr val="hlink"/>
                </a:solidFill>
                <a:hlinkClick r:id="rId7"/>
              </a:rPr>
              <a:t>https://aws.amazon.com/ko/what-is/cloud-server/</a:t>
            </a:r>
            <a:endParaRPr sz="1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u="sng">
                <a:solidFill>
                  <a:schemeClr val="hlink"/>
                </a:solidFill>
                <a:hlinkClick r:id="rId8"/>
              </a:rPr>
              <a:t>https://spring.io/why-spring</a:t>
            </a:r>
            <a:endParaRPr sz="1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u="sng">
                <a:solidFill>
                  <a:schemeClr val="hlink"/>
                </a:solidFill>
                <a:hlinkClick r:id="rId9"/>
              </a:rPr>
              <a:t>https://www.codestates.com/blog/content/%EC%8A%A4%ED%94%84%EB%A7%81-%EC%8A%A4%ED%94%84%EB%A7%81%EB%B6%80%ED%8A%B8</a:t>
            </a:r>
            <a:endParaRPr sz="1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</a:endParaRPr>
          </a:p>
        </p:txBody>
      </p:sp>
      <p:sp>
        <p:nvSpPr>
          <p:cNvPr id="430" name="Google Shape;430;p38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9"/>
          <p:cNvSpPr/>
          <p:nvPr/>
        </p:nvSpPr>
        <p:spPr>
          <a:xfrm>
            <a:off x="-1164699" y="4307447"/>
            <a:ext cx="2449974" cy="1672107"/>
          </a:xfrm>
          <a:custGeom>
            <a:avLst/>
            <a:gdLst/>
            <a:ahLst/>
            <a:cxnLst/>
            <a:rect l="l" t="t" r="r" b="b"/>
            <a:pathLst>
              <a:path w="4899948" h="3344214" extrusionOk="0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9"/>
          <p:cNvSpPr/>
          <p:nvPr/>
        </p:nvSpPr>
        <p:spPr>
          <a:xfrm>
            <a:off x="3015355" y="4629150"/>
            <a:ext cx="1529915" cy="375525"/>
          </a:xfrm>
          <a:custGeom>
            <a:avLst/>
            <a:gdLst/>
            <a:ahLst/>
            <a:cxnLst/>
            <a:rect l="l" t="t" r="r" b="b"/>
            <a:pathLst>
              <a:path w="3059829" h="751049" extrusionOk="0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9"/>
          <p:cNvSpPr/>
          <p:nvPr/>
        </p:nvSpPr>
        <p:spPr>
          <a:xfrm>
            <a:off x="7107602" y="4270068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9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9"/>
          <p:cNvSpPr/>
          <p:nvPr/>
        </p:nvSpPr>
        <p:spPr>
          <a:xfrm>
            <a:off x="6343107" y="-1289096"/>
            <a:ext cx="2146212" cy="1935493"/>
          </a:xfrm>
          <a:custGeom>
            <a:avLst/>
            <a:gdLst/>
            <a:ahLst/>
            <a:cxnLst/>
            <a:rect l="l" t="t" r="r" b="b"/>
            <a:pathLst>
              <a:path w="4292424" h="3870986" extrusionOk="0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9"/>
          <p:cNvSpPr/>
          <p:nvPr/>
        </p:nvSpPr>
        <p:spPr>
          <a:xfrm>
            <a:off x="5069468" y="4629150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9"/>
          <p:cNvSpPr/>
          <p:nvPr/>
        </p:nvSpPr>
        <p:spPr>
          <a:xfrm>
            <a:off x="3704661" y="-1350050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9"/>
          <p:cNvSpPr/>
          <p:nvPr/>
        </p:nvSpPr>
        <p:spPr>
          <a:xfrm rot="4747568">
            <a:off x="-1486171" y="1832659"/>
            <a:ext cx="2448048" cy="1367847"/>
          </a:xfrm>
          <a:custGeom>
            <a:avLst/>
            <a:gdLst/>
            <a:ahLst/>
            <a:cxnLst/>
            <a:rect l="l" t="t" r="r" b="b"/>
            <a:pathLst>
              <a:path w="4896097" h="2735694" extrusionOk="0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9"/>
          <p:cNvSpPr/>
          <p:nvPr/>
        </p:nvSpPr>
        <p:spPr>
          <a:xfrm>
            <a:off x="2415741" y="-813253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9"/>
          <p:cNvSpPr/>
          <p:nvPr/>
        </p:nvSpPr>
        <p:spPr>
          <a:xfrm>
            <a:off x="8629650" y="1131171"/>
            <a:ext cx="1787771" cy="1787771"/>
          </a:xfrm>
          <a:custGeom>
            <a:avLst/>
            <a:gdLst/>
            <a:ahLst/>
            <a:cxnLst/>
            <a:rect l="l" t="t" r="r" b="b"/>
            <a:pathLst>
              <a:path w="3575541" h="3575541" extrusionOk="0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9"/>
          <p:cNvSpPr/>
          <p:nvPr/>
        </p:nvSpPr>
        <p:spPr>
          <a:xfrm>
            <a:off x="1285275" y="4546869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9"/>
          <p:cNvSpPr/>
          <p:nvPr/>
        </p:nvSpPr>
        <p:spPr>
          <a:xfrm rot="-5282649">
            <a:off x="8220185" y="3485435"/>
            <a:ext cx="1691494" cy="577222"/>
          </a:xfrm>
          <a:custGeom>
            <a:avLst/>
            <a:gdLst/>
            <a:ahLst/>
            <a:cxnLst/>
            <a:rect l="l" t="t" r="r" b="b"/>
            <a:pathLst>
              <a:path w="3382987" h="1154444" extrusionOk="0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9"/>
          <p:cNvSpPr/>
          <p:nvPr/>
        </p:nvSpPr>
        <p:spPr>
          <a:xfrm>
            <a:off x="8489319" y="-321322"/>
            <a:ext cx="1552261" cy="1671344"/>
          </a:xfrm>
          <a:custGeom>
            <a:avLst/>
            <a:gdLst/>
            <a:ahLst/>
            <a:cxnLst/>
            <a:rect l="l" t="t" r="r" b="b"/>
            <a:pathLst>
              <a:path w="3104522" h="3342688" extrusionOk="0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1844401" y="2083059"/>
            <a:ext cx="54552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3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Thank you!</a:t>
            </a:r>
            <a:endParaRPr sz="700"/>
          </a:p>
        </p:txBody>
      </p:sp>
      <p:sp>
        <p:nvSpPr>
          <p:cNvPr id="450" name="Google Shape;450;p39"/>
          <p:cNvSpPr txBox="1"/>
          <p:nvPr/>
        </p:nvSpPr>
        <p:spPr>
          <a:xfrm>
            <a:off x="2430321" y="3405668"/>
            <a:ext cx="4230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>
                <a:solidFill>
                  <a:schemeClr val="hlink"/>
                </a:solidFill>
                <a:hlinkClick r:id="rId17"/>
              </a:rPr>
              <a:t>https://github.com/SoulTree-Lovers/Auto-Store</a:t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-1164699" y="4307447"/>
            <a:ext cx="2449974" cy="1672107"/>
          </a:xfrm>
          <a:custGeom>
            <a:avLst/>
            <a:gdLst/>
            <a:ahLst/>
            <a:cxnLst/>
            <a:rect l="l" t="t" r="r" b="b"/>
            <a:pathLst>
              <a:path w="4899948" h="3344214" extrusionOk="0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015355" y="4629150"/>
            <a:ext cx="1529915" cy="375525"/>
          </a:xfrm>
          <a:custGeom>
            <a:avLst/>
            <a:gdLst/>
            <a:ahLst/>
            <a:cxnLst/>
            <a:rect l="l" t="t" r="r" b="b"/>
            <a:pathLst>
              <a:path w="3059829" h="751049" extrusionOk="0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340977" y="3913338"/>
            <a:ext cx="362493" cy="460308"/>
          </a:xfrm>
          <a:custGeom>
            <a:avLst/>
            <a:gdLst/>
            <a:ahLst/>
            <a:cxnLst/>
            <a:rect l="l" t="t" r="r" b="b"/>
            <a:pathLst>
              <a:path w="724985" h="920616" extrusionOk="0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7186577" y="5070293"/>
            <a:ext cx="2301157" cy="1809284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6"/>
          <p:cNvSpPr/>
          <p:nvPr/>
        </p:nvSpPr>
        <p:spPr>
          <a:xfrm>
            <a:off x="6343107" y="-1289096"/>
            <a:ext cx="2146212" cy="1935493"/>
          </a:xfrm>
          <a:custGeom>
            <a:avLst/>
            <a:gdLst/>
            <a:ahLst/>
            <a:cxnLst/>
            <a:rect l="l" t="t" r="r" b="b"/>
            <a:pathLst>
              <a:path w="4292424" h="3870986" extrusionOk="0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5069468" y="4629150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3719161" y="-1522175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6"/>
          <p:cNvSpPr/>
          <p:nvPr/>
        </p:nvSpPr>
        <p:spPr>
          <a:xfrm rot="4741666">
            <a:off x="-1480973" y="1832278"/>
            <a:ext cx="2443761" cy="1365451"/>
          </a:xfrm>
          <a:custGeom>
            <a:avLst/>
            <a:gdLst/>
            <a:ahLst/>
            <a:cxnLst/>
            <a:rect l="l" t="t" r="r" b="b"/>
            <a:pathLst>
              <a:path w="4896097" h="2735694" extrusionOk="0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2192828" y="-813253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8629650" y="1131171"/>
            <a:ext cx="1787771" cy="1787771"/>
          </a:xfrm>
          <a:custGeom>
            <a:avLst/>
            <a:gdLst/>
            <a:ahLst/>
            <a:cxnLst/>
            <a:rect l="l" t="t" r="r" b="b"/>
            <a:pathLst>
              <a:path w="3575541" h="3575541" extrusionOk="0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1285275" y="4546869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6"/>
          <p:cNvSpPr/>
          <p:nvPr/>
        </p:nvSpPr>
        <p:spPr>
          <a:xfrm rot="-5279728">
            <a:off x="8220571" y="3485016"/>
            <a:ext cx="1692529" cy="577575"/>
          </a:xfrm>
          <a:custGeom>
            <a:avLst/>
            <a:gdLst/>
            <a:ahLst/>
            <a:cxnLst/>
            <a:rect l="l" t="t" r="r" b="b"/>
            <a:pathLst>
              <a:path w="3382987" h="1154444" extrusionOk="0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8489319" y="-321322"/>
            <a:ext cx="1552261" cy="1671344"/>
          </a:xfrm>
          <a:custGeom>
            <a:avLst/>
            <a:gdLst/>
            <a:ahLst/>
            <a:cxnLst/>
            <a:rect l="l" t="t" r="r" b="b"/>
            <a:pathLst>
              <a:path w="3104522" h="3342688" extrusionOk="0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1663151" y="609570"/>
            <a:ext cx="54552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3D85C6"/>
                </a:solidFill>
                <a:latin typeface="DM Sans"/>
                <a:ea typeface="DM Sans"/>
                <a:cs typeface="DM Sans"/>
                <a:sym typeface="DM Sans"/>
              </a:rPr>
              <a:t>목차</a:t>
            </a:r>
            <a:endParaRPr sz="2500" b="1" dirty="0">
              <a:solidFill>
                <a:srgbClr val="3D85C6"/>
              </a:solidFill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7710476" y="812197"/>
            <a:ext cx="362493" cy="460308"/>
          </a:xfrm>
          <a:custGeom>
            <a:avLst/>
            <a:gdLst/>
            <a:ahLst/>
            <a:cxnLst/>
            <a:rect l="l" t="t" r="r" b="b"/>
            <a:pathLst>
              <a:path w="724985" h="920616" extrusionOk="0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26"/>
          <p:cNvGrpSpPr/>
          <p:nvPr/>
        </p:nvGrpSpPr>
        <p:grpSpPr>
          <a:xfrm>
            <a:off x="2628920" y="1295194"/>
            <a:ext cx="1343216" cy="1459734"/>
            <a:chOff x="390350" y="1528263"/>
            <a:chExt cx="1572300" cy="2136300"/>
          </a:xfrm>
        </p:grpSpPr>
        <p:sp>
          <p:nvSpPr>
            <p:cNvPr id="174" name="Google Shape;174;p26"/>
            <p:cNvSpPr/>
            <p:nvPr/>
          </p:nvSpPr>
          <p:spPr>
            <a:xfrm>
              <a:off x="390350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6"/>
            <p:cNvSpPr txBox="1"/>
            <p:nvPr/>
          </p:nvSpPr>
          <p:spPr>
            <a:xfrm>
              <a:off x="52970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6"/>
            <p:cNvSpPr txBox="1"/>
            <p:nvPr/>
          </p:nvSpPr>
          <p:spPr>
            <a:xfrm>
              <a:off x="535400" y="2593225"/>
              <a:ext cx="12936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3D85C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주제 선정 배경</a:t>
              </a:r>
              <a:endParaRPr b="1" dirty="0">
                <a:solidFill>
                  <a:srgbClr val="3D85C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77" name="Google Shape;177;p26"/>
          <p:cNvGrpSpPr/>
          <p:nvPr/>
        </p:nvGrpSpPr>
        <p:grpSpPr>
          <a:xfrm>
            <a:off x="3727765" y="3078744"/>
            <a:ext cx="1343216" cy="1459734"/>
            <a:chOff x="5408693" y="1528263"/>
            <a:chExt cx="1572300" cy="2136300"/>
          </a:xfrm>
        </p:grpSpPr>
        <p:sp>
          <p:nvSpPr>
            <p:cNvPr id="178" name="Google Shape;178;p26"/>
            <p:cNvSpPr/>
            <p:nvPr/>
          </p:nvSpPr>
          <p:spPr>
            <a:xfrm>
              <a:off x="5408693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6"/>
            <p:cNvSpPr txBox="1"/>
            <p:nvPr/>
          </p:nvSpPr>
          <p:spPr>
            <a:xfrm>
              <a:off x="553795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6"/>
            <p:cNvSpPr txBox="1"/>
            <p:nvPr/>
          </p:nvSpPr>
          <p:spPr>
            <a:xfrm>
              <a:off x="5537950" y="2560550"/>
              <a:ext cx="12936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D85C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독창성</a:t>
              </a:r>
              <a:endParaRPr b="1">
                <a:solidFill>
                  <a:srgbClr val="3D85C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81" name="Google Shape;181;p26"/>
          <p:cNvGrpSpPr/>
          <p:nvPr/>
        </p:nvGrpSpPr>
        <p:grpSpPr>
          <a:xfrm>
            <a:off x="5843348" y="3078744"/>
            <a:ext cx="1343216" cy="1459734"/>
            <a:chOff x="7065643" y="1528263"/>
            <a:chExt cx="1572300" cy="2136300"/>
          </a:xfrm>
        </p:grpSpPr>
        <p:sp>
          <p:nvSpPr>
            <p:cNvPr id="182" name="Google Shape;182;p26"/>
            <p:cNvSpPr/>
            <p:nvPr/>
          </p:nvSpPr>
          <p:spPr>
            <a:xfrm>
              <a:off x="7065643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6"/>
            <p:cNvSpPr txBox="1"/>
            <p:nvPr/>
          </p:nvSpPr>
          <p:spPr>
            <a:xfrm>
              <a:off x="7244925" y="1756188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6"/>
            <p:cNvSpPr txBox="1"/>
            <p:nvPr/>
          </p:nvSpPr>
          <p:spPr>
            <a:xfrm>
              <a:off x="7244925" y="2593250"/>
              <a:ext cx="12936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D85C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추진 일정</a:t>
              </a:r>
              <a:endParaRPr b="1">
                <a:solidFill>
                  <a:srgbClr val="3D85C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85" name="Google Shape;185;p26"/>
          <p:cNvGrpSpPr/>
          <p:nvPr/>
        </p:nvGrpSpPr>
        <p:grpSpPr>
          <a:xfrm>
            <a:off x="4822001" y="1295194"/>
            <a:ext cx="1343216" cy="1459734"/>
            <a:chOff x="2041299" y="1528263"/>
            <a:chExt cx="1572300" cy="2136300"/>
          </a:xfrm>
        </p:grpSpPr>
        <p:sp>
          <p:nvSpPr>
            <p:cNvPr id="186" name="Google Shape;186;p26"/>
            <p:cNvSpPr/>
            <p:nvPr/>
          </p:nvSpPr>
          <p:spPr>
            <a:xfrm>
              <a:off x="2041299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6"/>
            <p:cNvSpPr txBox="1"/>
            <p:nvPr/>
          </p:nvSpPr>
          <p:spPr>
            <a:xfrm>
              <a:off x="2178175" y="2593225"/>
              <a:ext cx="12936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D85C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시장 조사</a:t>
              </a:r>
              <a:endParaRPr b="1">
                <a:solidFill>
                  <a:srgbClr val="3D85C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88" name="Google Shape;188;p26"/>
            <p:cNvSpPr txBox="1"/>
            <p:nvPr/>
          </p:nvSpPr>
          <p:spPr>
            <a:xfrm>
              <a:off x="220030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26"/>
          <p:cNvGrpSpPr/>
          <p:nvPr/>
        </p:nvGrpSpPr>
        <p:grpSpPr>
          <a:xfrm>
            <a:off x="1544012" y="3078744"/>
            <a:ext cx="1343216" cy="1459734"/>
            <a:chOff x="3731541" y="1528263"/>
            <a:chExt cx="1572300" cy="2136300"/>
          </a:xfrm>
        </p:grpSpPr>
        <p:sp>
          <p:nvSpPr>
            <p:cNvPr id="190" name="Google Shape;190;p26"/>
            <p:cNvSpPr/>
            <p:nvPr/>
          </p:nvSpPr>
          <p:spPr>
            <a:xfrm>
              <a:off x="3731541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6"/>
            <p:cNvSpPr txBox="1"/>
            <p:nvPr/>
          </p:nvSpPr>
          <p:spPr>
            <a:xfrm>
              <a:off x="3864350" y="2560550"/>
              <a:ext cx="12936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D85C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기술 조사</a:t>
              </a:r>
              <a:endParaRPr b="1">
                <a:solidFill>
                  <a:srgbClr val="3D85C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2" name="Google Shape;192;p26"/>
            <p:cNvSpPr txBox="1"/>
            <p:nvPr/>
          </p:nvSpPr>
          <p:spPr>
            <a:xfrm>
              <a:off x="386435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26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5497467" y="1045522"/>
            <a:ext cx="3132183" cy="3052455"/>
          </a:xfrm>
          <a:custGeom>
            <a:avLst/>
            <a:gdLst/>
            <a:ahLst/>
            <a:cxnLst/>
            <a:rect l="l" t="t" r="r" b="b"/>
            <a:pathLst>
              <a:path w="6264366" h="6104909" extrusionOk="0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752475" y="1172859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solidFill>
                  <a:srgbClr val="000000"/>
                </a:solidFill>
                <a:latin typeface="+mj-ea"/>
                <a:ea typeface="+mj-ea"/>
                <a:cs typeface="DM Sans"/>
                <a:sym typeface="DM Sans"/>
              </a:rPr>
              <a:t>문제 인식</a:t>
            </a:r>
            <a:endParaRPr sz="700" dirty="0">
              <a:latin typeface="+mj-ea"/>
              <a:ea typeface="+mj-ea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752475" y="2193003"/>
            <a:ext cx="4043400" cy="2243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+mn-ea"/>
                <a:ea typeface="+mn-ea"/>
                <a:cs typeface="DM Sans"/>
                <a:sym typeface="DM Sans"/>
              </a:rPr>
              <a:t>스마트 스토어에 상품을 판매하기 위해서는 </a:t>
            </a:r>
            <a:r>
              <a:rPr lang="ko" sz="1200" b="1" dirty="0">
                <a:latin typeface="+mn-ea"/>
                <a:ea typeface="+mn-ea"/>
                <a:cs typeface="DM Sans"/>
                <a:sym typeface="DM Sans"/>
              </a:rPr>
              <a:t>판매자가 직접 상품 정보를 찾고, 정리하고, 가져오고, 다시 상품을 등록</a:t>
            </a:r>
            <a:r>
              <a:rPr lang="ko" sz="1200" dirty="0">
                <a:latin typeface="+mn-ea"/>
                <a:ea typeface="+mn-ea"/>
                <a:cs typeface="DM Sans"/>
                <a:sym typeface="DM Sans"/>
              </a:rPr>
              <a:t>하는 일련의 과정에 </a:t>
            </a:r>
            <a:r>
              <a:rPr lang="ko" sz="1200" b="1" dirty="0">
                <a:latin typeface="+mn-ea"/>
                <a:ea typeface="+mn-ea"/>
                <a:cs typeface="DM Sans"/>
                <a:sym typeface="DM Sans"/>
              </a:rPr>
              <a:t>많은 시간을 소모</a:t>
            </a:r>
            <a:r>
              <a:rPr lang="ko" sz="1200" dirty="0">
                <a:latin typeface="+mn-ea"/>
                <a:ea typeface="+mn-ea"/>
                <a:cs typeface="DM Sans"/>
                <a:sym typeface="DM Sans"/>
              </a:rPr>
              <a:t>한다. </a:t>
            </a:r>
            <a:endParaRPr sz="1200" dirty="0">
              <a:latin typeface="+mn-ea"/>
              <a:ea typeface="+mn-ea"/>
              <a:cs typeface="DM Sans"/>
              <a:sym typeface="DM Sans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+mn-ea"/>
              <a:ea typeface="+mn-ea"/>
              <a:cs typeface="DM Sans"/>
              <a:sym typeface="DM Sans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소비자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는 </a:t>
            </a: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해외 직구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를 하기 위해서 </a:t>
            </a: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개인 통관 번호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를 발급 받아야 하고</a:t>
            </a:r>
            <a:r>
              <a:rPr lang="en-US" altLang="ko-KR" sz="1200" dirty="0">
                <a:latin typeface="+mn-ea"/>
                <a:ea typeface="+mn-ea"/>
                <a:cs typeface="DM Sans"/>
                <a:sym typeface="DM Sans"/>
              </a:rPr>
              <a:t>, </a:t>
            </a: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외국 사이트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에 들어가 주문을 해야 하는 </a:t>
            </a: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번거로움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이 있다</a:t>
            </a:r>
            <a:r>
              <a:rPr lang="en-US" altLang="ko-KR" sz="1200" dirty="0">
                <a:latin typeface="+mn-ea"/>
                <a:ea typeface="+mn-ea"/>
                <a:cs typeface="DM Sans"/>
                <a:sym typeface="DM Sans"/>
              </a:rPr>
              <a:t>. 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또한 방문한 사이트에 자신이 </a:t>
            </a: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원하는 물건이 없는 경우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도 빈번히 발생한다</a:t>
            </a:r>
            <a:r>
              <a:rPr lang="en-US" altLang="ko-KR" sz="1200" dirty="0">
                <a:latin typeface="+mn-ea"/>
                <a:ea typeface="+mn-ea"/>
                <a:cs typeface="DM Sans"/>
                <a:sym typeface="DM Sans"/>
              </a:rPr>
              <a:t>.</a:t>
            </a:r>
            <a:endParaRPr sz="1200" dirty="0">
              <a:latin typeface="+mn-ea"/>
              <a:ea typeface="+mn-ea"/>
              <a:cs typeface="DM Sans"/>
              <a:sym typeface="DM Sans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+mn-ea"/>
                <a:ea typeface="+mn-ea"/>
                <a:cs typeface="DM Sans"/>
                <a:sym typeface="DM Sans"/>
              </a:rPr>
              <a:t> </a:t>
            </a:r>
            <a:endParaRPr sz="1200" dirty="0">
              <a:latin typeface="+mn-ea"/>
              <a:ea typeface="+mn-ea"/>
              <a:cs typeface="DM Sans"/>
              <a:sym typeface="DM Sans"/>
            </a:endParaRPr>
          </a:p>
        </p:txBody>
      </p:sp>
      <p:sp>
        <p:nvSpPr>
          <p:cNvPr id="202" name="Google Shape;202;p27"/>
          <p:cNvSpPr/>
          <p:nvPr/>
        </p:nvSpPr>
        <p:spPr>
          <a:xfrm>
            <a:off x="5069394" y="445880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7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7"/>
          <p:cNvSpPr/>
          <p:nvPr/>
        </p:nvSpPr>
        <p:spPr>
          <a:xfrm>
            <a:off x="1473975" y="4647550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2501974" y="-945300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7"/>
          <p:cNvSpPr/>
          <p:nvPr/>
        </p:nvSpPr>
        <p:spPr>
          <a:xfrm rot="-5282649">
            <a:off x="8002143" y="132687"/>
            <a:ext cx="2008604" cy="685436"/>
          </a:xfrm>
          <a:custGeom>
            <a:avLst/>
            <a:gdLst/>
            <a:ahLst/>
            <a:cxnLst/>
            <a:rect l="l" t="t" r="r" b="b"/>
            <a:pathLst>
              <a:path w="4017207" h="1370872" extrusionOk="0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2475975" y="2731375"/>
            <a:ext cx="408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752475" y="662120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500" b="1" dirty="0">
                <a:latin typeface="+mj-ea"/>
                <a:ea typeface="+mj-ea"/>
                <a:cs typeface="DM Sans"/>
                <a:sym typeface="DM Sans"/>
              </a:rPr>
              <a:t>Why &amp; What</a:t>
            </a:r>
            <a:endParaRPr sz="700" dirty="0">
              <a:latin typeface="+mj-ea"/>
              <a:ea typeface="+mj-ea"/>
            </a:endParaRPr>
          </a:p>
        </p:txBody>
      </p:sp>
      <p:sp>
        <p:nvSpPr>
          <p:cNvPr id="202" name="Google Shape;202;p27"/>
          <p:cNvSpPr/>
          <p:nvPr/>
        </p:nvSpPr>
        <p:spPr>
          <a:xfrm>
            <a:off x="5069394" y="445880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7"/>
          <p:cNvSpPr/>
          <p:nvPr/>
        </p:nvSpPr>
        <p:spPr>
          <a:xfrm>
            <a:off x="-337078" y="-640220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7"/>
          <p:cNvSpPr/>
          <p:nvPr/>
        </p:nvSpPr>
        <p:spPr>
          <a:xfrm>
            <a:off x="1473975" y="4647550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2501974" y="-945300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7"/>
          <p:cNvSpPr/>
          <p:nvPr/>
        </p:nvSpPr>
        <p:spPr>
          <a:xfrm rot="-5282649">
            <a:off x="8002143" y="132687"/>
            <a:ext cx="2008604" cy="685436"/>
          </a:xfrm>
          <a:custGeom>
            <a:avLst/>
            <a:gdLst/>
            <a:ahLst/>
            <a:cxnLst/>
            <a:rect l="l" t="t" r="r" b="b"/>
            <a:pathLst>
              <a:path w="4017207" h="1370872" extrusionOk="0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902B1D3-F45B-CBC9-D167-B0BD3C42D489}"/>
              </a:ext>
            </a:extLst>
          </p:cNvPr>
          <p:cNvSpPr/>
          <p:nvPr/>
        </p:nvSpPr>
        <p:spPr>
          <a:xfrm>
            <a:off x="343195" y="1459650"/>
            <a:ext cx="3704359" cy="3476031"/>
          </a:xfrm>
          <a:prstGeom prst="roundRect">
            <a:avLst/>
          </a:prstGeom>
          <a:solidFill>
            <a:srgbClr val="8AB7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+mn-ea"/>
                <a:ea typeface="+mn-ea"/>
                <a:cs typeface="DM Sans"/>
                <a:sym typeface="DM Sans"/>
              </a:rPr>
              <a:t>For </a:t>
            </a: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판매자</a:t>
            </a: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상품 선정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과 스마트 스토어에 </a:t>
            </a: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상품을 등록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하는 일련의 과정을 </a:t>
            </a: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생략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하게 됨으로써 </a:t>
            </a: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시간 절약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을 할 수 있고</a:t>
            </a:r>
            <a:r>
              <a:rPr lang="en-US" altLang="ko-KR" sz="1200" dirty="0">
                <a:latin typeface="+mn-ea"/>
                <a:ea typeface="+mn-ea"/>
                <a:cs typeface="DM Sans"/>
                <a:sym typeface="DM Sans"/>
              </a:rPr>
              <a:t>, 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보다 </a:t>
            </a: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편리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하게 스토어를 운영할 수 있게 해준다</a:t>
            </a: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dirty="0">
              <a:latin typeface="+mn-ea"/>
              <a:ea typeface="+mn-ea"/>
              <a:cs typeface="DM Sans"/>
              <a:sym typeface="DM Sans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+mn-ea"/>
                <a:ea typeface="+mn-ea"/>
                <a:cs typeface="DM Sans"/>
                <a:sym typeface="DM Sans"/>
              </a:rPr>
              <a:t>For </a:t>
            </a: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소비자</a:t>
            </a: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개인 통관 번호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 없이도 해외 직구 상품을 구매할 수 있는 기회를 제공하고</a:t>
            </a:r>
            <a:r>
              <a:rPr lang="en-US" altLang="ko-KR" sz="1200" dirty="0">
                <a:latin typeface="+mn-ea"/>
                <a:ea typeface="+mn-ea"/>
                <a:cs typeface="DM Sans"/>
                <a:sym typeface="DM Sans"/>
              </a:rPr>
              <a:t>, </a:t>
            </a: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국내 사이트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인 네이버 스마트 스토어를 통해 편리하게 상품을 구경할 수 있게 해준다</a:t>
            </a:r>
            <a:r>
              <a:rPr lang="en-US" altLang="ko-KR" sz="1200" dirty="0">
                <a:latin typeface="+mn-ea"/>
                <a:ea typeface="+mn-ea"/>
                <a:cs typeface="DM Sans"/>
                <a:sym typeface="DM Sans"/>
              </a:rPr>
              <a:t>. 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또한 소비자들이 </a:t>
            </a: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선호하는 상품들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을 위주로 등록해 소비자의 </a:t>
            </a: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선택의 폭을 넓혀준다</a:t>
            </a:r>
            <a:r>
              <a:rPr lang="en-US" altLang="ko-KR" sz="1200" dirty="0">
                <a:latin typeface="+mn-ea"/>
                <a:ea typeface="+mn-ea"/>
                <a:cs typeface="DM Sans"/>
                <a:sym typeface="DM Sans"/>
              </a:rPr>
              <a:t>.</a:t>
            </a:r>
            <a:endParaRPr lang="ko-KR" altLang="en-US" sz="1200" dirty="0">
              <a:latin typeface="+mn-ea"/>
              <a:ea typeface="+mn-ea"/>
              <a:cs typeface="DM Sans"/>
              <a:sym typeface="DM Sans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7B50797-92CF-97B8-F701-AE5D84D9A523}"/>
              </a:ext>
            </a:extLst>
          </p:cNvPr>
          <p:cNvSpPr/>
          <p:nvPr/>
        </p:nvSpPr>
        <p:spPr>
          <a:xfrm>
            <a:off x="4133925" y="2415886"/>
            <a:ext cx="1445993" cy="1174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F3D32F-1ED2-FDF2-C5E3-4F8F66C74B0E}"/>
              </a:ext>
            </a:extLst>
          </p:cNvPr>
          <p:cNvSpPr/>
          <p:nvPr/>
        </p:nvSpPr>
        <p:spPr>
          <a:xfrm>
            <a:off x="5673432" y="1958680"/>
            <a:ext cx="2978537" cy="2005859"/>
          </a:xfrm>
          <a:prstGeom prst="roundRect">
            <a:avLst/>
          </a:prstGeom>
          <a:solidFill>
            <a:srgbClr val="8AB7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해외 사이트의 상품과 해당하는 정보를 읽어 자동으로 </a:t>
            </a:r>
            <a:r>
              <a:rPr lang="ko-KR" altLang="en-US" b="1" dirty="0"/>
              <a:t>스마트 스토어에 등록</a:t>
            </a:r>
            <a:r>
              <a:rPr lang="ko-KR" altLang="en-US" dirty="0"/>
              <a:t>해주는 프로그램과 그에 </a:t>
            </a:r>
            <a:r>
              <a:rPr lang="ko-KR" altLang="en-US" b="1" dirty="0"/>
              <a:t>최적화된</a:t>
            </a:r>
            <a:r>
              <a:rPr lang="ko-KR" altLang="en-US" dirty="0"/>
              <a:t> </a:t>
            </a:r>
            <a:r>
              <a:rPr lang="ko-KR" altLang="en-US" b="1" dirty="0"/>
              <a:t>데이터베이스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26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1094325" y="487111"/>
            <a:ext cx="3512400" cy="13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 dirty="0">
                <a:latin typeface="DM Sans"/>
                <a:ea typeface="DM Sans"/>
                <a:cs typeface="DM Sans"/>
                <a:sym typeface="DM Sans"/>
              </a:rPr>
              <a:t>Market</a:t>
            </a:r>
            <a:endParaRPr sz="4500" b="1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 dirty="0">
                <a:latin typeface="DM Sans"/>
                <a:ea typeface="DM Sans"/>
                <a:cs typeface="DM Sans"/>
                <a:sym typeface="DM Sans"/>
              </a:rPr>
              <a:t>Research</a:t>
            </a:r>
            <a:r>
              <a:rPr lang="en-US" altLang="ko" sz="4500" b="1" dirty="0">
                <a:latin typeface="DM Sans"/>
                <a:ea typeface="DM Sans"/>
                <a:cs typeface="DM Sans"/>
                <a:sym typeface="DM Sans"/>
              </a:rPr>
              <a:t>1</a:t>
            </a:r>
            <a:endParaRPr sz="4500" b="1" dirty="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F6B4F0E-6E0A-5EDF-2CE7-F57FB2CEDDE7}"/>
              </a:ext>
            </a:extLst>
          </p:cNvPr>
          <p:cNvGrpSpPr/>
          <p:nvPr/>
        </p:nvGrpSpPr>
        <p:grpSpPr>
          <a:xfrm>
            <a:off x="598348" y="2372836"/>
            <a:ext cx="3499031" cy="1280764"/>
            <a:chOff x="4987745" y="585131"/>
            <a:chExt cx="3499031" cy="1280764"/>
          </a:xfrm>
        </p:grpSpPr>
        <p:grpSp>
          <p:nvGrpSpPr>
            <p:cNvPr id="215" name="Google Shape;215;p28"/>
            <p:cNvGrpSpPr/>
            <p:nvPr/>
          </p:nvGrpSpPr>
          <p:grpSpPr>
            <a:xfrm>
              <a:off x="4987745" y="585131"/>
              <a:ext cx="3499031" cy="1280764"/>
              <a:chOff x="0" y="0"/>
              <a:chExt cx="2342659" cy="857492"/>
            </a:xfrm>
          </p:grpSpPr>
          <p:sp>
            <p:nvSpPr>
              <p:cNvPr id="216" name="Google Shape;216;p28"/>
              <p:cNvSpPr/>
              <p:nvPr/>
            </p:nvSpPr>
            <p:spPr>
              <a:xfrm>
                <a:off x="0" y="0"/>
                <a:ext cx="2342659" cy="857492"/>
              </a:xfrm>
              <a:custGeom>
                <a:avLst/>
                <a:gdLst/>
                <a:ahLst/>
                <a:cxnLst/>
                <a:rect l="l" t="t" r="r" b="b"/>
                <a:pathLst>
                  <a:path w="2342659" h="857492" extrusionOk="0">
                    <a:moveTo>
                      <a:pt x="16594" y="0"/>
                    </a:moveTo>
                    <a:lnTo>
                      <a:pt x="2326064" y="0"/>
                    </a:lnTo>
                    <a:cubicBezTo>
                      <a:pt x="2335229" y="0"/>
                      <a:pt x="2342659" y="7430"/>
                      <a:pt x="2342659" y="16594"/>
                    </a:cubicBezTo>
                    <a:lnTo>
                      <a:pt x="2342659" y="840898"/>
                    </a:lnTo>
                    <a:cubicBezTo>
                      <a:pt x="2342659" y="845299"/>
                      <a:pt x="2340910" y="849520"/>
                      <a:pt x="2337798" y="852632"/>
                    </a:cubicBezTo>
                    <a:cubicBezTo>
                      <a:pt x="2334686" y="855744"/>
                      <a:pt x="2330465" y="857492"/>
                      <a:pt x="2326064" y="857492"/>
                    </a:cubicBezTo>
                    <a:lnTo>
                      <a:pt x="16594" y="857492"/>
                    </a:lnTo>
                    <a:cubicBezTo>
                      <a:pt x="7430" y="857492"/>
                      <a:pt x="0" y="850063"/>
                      <a:pt x="0" y="840898"/>
                    </a:cubicBezTo>
                    <a:lnTo>
                      <a:pt x="0" y="16594"/>
                    </a:lnTo>
                    <a:cubicBezTo>
                      <a:pt x="0" y="7430"/>
                      <a:pt x="7430" y="0"/>
                      <a:pt x="16594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>
                <a:noFill/>
              </a:ln>
            </p:spPr>
            <p:txBody>
              <a:bodyPr spcFirstLastPara="1" wrap="square" lIns="45725" tIns="22850" rIns="45725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28"/>
              <p:cNvSpPr txBox="1"/>
              <p:nvPr/>
            </p:nvSpPr>
            <p:spPr>
              <a:xfrm>
                <a:off x="0" y="85725"/>
                <a:ext cx="2342659" cy="771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8" name="Google Shape;218;p28"/>
            <p:cNvSpPr txBox="1"/>
            <p:nvPr/>
          </p:nvSpPr>
          <p:spPr>
            <a:xfrm>
              <a:off x="5245836" y="1012151"/>
              <a:ext cx="789476" cy="51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01.</a:t>
              </a:r>
              <a:endParaRPr sz="700"/>
            </a:p>
          </p:txBody>
        </p:sp>
        <p:sp>
          <p:nvSpPr>
            <p:cNvPr id="227" name="Google Shape;227;p28"/>
            <p:cNvSpPr txBox="1"/>
            <p:nvPr/>
          </p:nvSpPr>
          <p:spPr>
            <a:xfrm>
              <a:off x="6109454" y="865467"/>
              <a:ext cx="2066100" cy="623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latin typeface="Nanum Gothic"/>
                  <a:ea typeface="Nanum Gothic"/>
                  <a:cs typeface="Nanum Gothic"/>
                  <a:sym typeface="Nanum Gothic"/>
                </a:rPr>
                <a:t>네이버 스마트 스토어에 상품을 등록하기 위해서는 </a:t>
              </a:r>
              <a:r>
                <a:rPr lang="ko-KR" altLang="en-US" sz="1000" b="1" dirty="0">
                  <a:highlight>
                    <a:srgbClr val="FFF2CC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매우 많은 절차가</a:t>
              </a:r>
              <a:r>
                <a:rPr lang="ko" sz="1000" b="1" dirty="0">
                  <a:latin typeface="Nanum Gothic"/>
                  <a:ea typeface="Nanum Gothic"/>
                  <a:cs typeface="Nanum Gothic"/>
                  <a:sym typeface="Nanum Gothic"/>
                </a:rPr>
                <a:t> 존재한다.</a:t>
              </a:r>
              <a:endParaRPr sz="10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230" name="Google Shape;230;p28"/>
          <p:cNvSpPr/>
          <p:nvPr/>
        </p:nvSpPr>
        <p:spPr>
          <a:xfrm>
            <a:off x="-424285" y="4459831"/>
            <a:ext cx="1935473" cy="475071"/>
          </a:xfrm>
          <a:custGeom>
            <a:avLst/>
            <a:gdLst/>
            <a:ahLst/>
            <a:cxnLst/>
            <a:rect l="l" t="t" r="r" b="b"/>
            <a:pathLst>
              <a:path w="3870946" h="950141" extrusionOk="0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2236453" y="-1182407"/>
            <a:ext cx="2490476" cy="1865593"/>
          </a:xfrm>
          <a:custGeom>
            <a:avLst/>
            <a:gdLst/>
            <a:ahLst/>
            <a:cxnLst/>
            <a:rect l="l" t="t" r="r" b="b"/>
            <a:pathLst>
              <a:path w="4980952" h="3731186" extrusionOk="0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4882887" y="4716556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-644235" y="-485706"/>
            <a:ext cx="1298663" cy="1398292"/>
          </a:xfrm>
          <a:custGeom>
            <a:avLst/>
            <a:gdLst/>
            <a:ahLst/>
            <a:cxnLst/>
            <a:rect l="l" t="t" r="r" b="b"/>
            <a:pathLst>
              <a:path w="2597326" h="2796583" extrusionOk="0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1148300" y="4848500"/>
            <a:ext cx="526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chemeClr val="dk1"/>
                </a:solidFill>
              </a:rPr>
              <a:t>출처: https://jmagazine.joins.com/forbes/view/337930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4F98AC-7983-61CE-748F-C40BE20303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9866" y="196050"/>
            <a:ext cx="1642185" cy="15085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8CD7E2-92D6-B58C-B28B-A6597E4582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6933" y="213440"/>
            <a:ext cx="1642185" cy="15085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E91953-A564-F186-DB37-75205805F8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9866" y="2081092"/>
            <a:ext cx="1717061" cy="14110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617059-6B9A-CA5F-ADC6-1D671684C6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2439" y="2081092"/>
            <a:ext cx="1636679" cy="1411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BE033B-0C8A-6BA5-9A02-BE1158E2C4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9866" y="3700875"/>
            <a:ext cx="1755083" cy="12415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3E7B38-38E8-7B54-63CC-E9DD45ACCD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6932" y="3700875"/>
            <a:ext cx="1642185" cy="12164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1094325" y="487111"/>
            <a:ext cx="3512400" cy="13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 dirty="0">
                <a:latin typeface="DM Sans"/>
                <a:ea typeface="DM Sans"/>
                <a:cs typeface="DM Sans"/>
                <a:sym typeface="DM Sans"/>
              </a:rPr>
              <a:t>Market</a:t>
            </a:r>
            <a:endParaRPr sz="4500" b="1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 dirty="0">
                <a:latin typeface="DM Sans"/>
                <a:ea typeface="DM Sans"/>
                <a:cs typeface="DM Sans"/>
                <a:sym typeface="DM Sans"/>
              </a:rPr>
              <a:t>Research</a:t>
            </a:r>
            <a:r>
              <a:rPr lang="en-US" altLang="ko" sz="4500" b="1" dirty="0">
                <a:latin typeface="DM Sans"/>
                <a:ea typeface="DM Sans"/>
                <a:cs typeface="DM Sans"/>
                <a:sym typeface="DM Sans"/>
              </a:rPr>
              <a:t>2</a:t>
            </a:r>
            <a:endParaRPr sz="4500" b="1" dirty="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93DC58-C77B-ACA4-9850-623512FD133B}"/>
              </a:ext>
            </a:extLst>
          </p:cNvPr>
          <p:cNvGrpSpPr/>
          <p:nvPr/>
        </p:nvGrpSpPr>
        <p:grpSpPr>
          <a:xfrm>
            <a:off x="874205" y="3404489"/>
            <a:ext cx="3499031" cy="1280764"/>
            <a:chOff x="4987745" y="1931174"/>
            <a:chExt cx="3499031" cy="1280764"/>
          </a:xfrm>
        </p:grpSpPr>
        <p:grpSp>
          <p:nvGrpSpPr>
            <p:cNvPr id="219" name="Google Shape;219;p28"/>
            <p:cNvGrpSpPr/>
            <p:nvPr/>
          </p:nvGrpSpPr>
          <p:grpSpPr>
            <a:xfrm>
              <a:off x="4987745" y="1931174"/>
              <a:ext cx="3499031" cy="1280764"/>
              <a:chOff x="0" y="0"/>
              <a:chExt cx="2342659" cy="857492"/>
            </a:xfrm>
          </p:grpSpPr>
          <p:sp>
            <p:nvSpPr>
              <p:cNvPr id="220" name="Google Shape;220;p28"/>
              <p:cNvSpPr/>
              <p:nvPr/>
            </p:nvSpPr>
            <p:spPr>
              <a:xfrm>
                <a:off x="0" y="0"/>
                <a:ext cx="2342659" cy="857492"/>
              </a:xfrm>
              <a:custGeom>
                <a:avLst/>
                <a:gdLst/>
                <a:ahLst/>
                <a:cxnLst/>
                <a:rect l="l" t="t" r="r" b="b"/>
                <a:pathLst>
                  <a:path w="2342659" h="857492" extrusionOk="0">
                    <a:moveTo>
                      <a:pt x="16594" y="0"/>
                    </a:moveTo>
                    <a:lnTo>
                      <a:pt x="2326064" y="0"/>
                    </a:lnTo>
                    <a:cubicBezTo>
                      <a:pt x="2335229" y="0"/>
                      <a:pt x="2342659" y="7430"/>
                      <a:pt x="2342659" y="16594"/>
                    </a:cubicBezTo>
                    <a:lnTo>
                      <a:pt x="2342659" y="840898"/>
                    </a:lnTo>
                    <a:cubicBezTo>
                      <a:pt x="2342659" y="845299"/>
                      <a:pt x="2340910" y="849520"/>
                      <a:pt x="2337798" y="852632"/>
                    </a:cubicBezTo>
                    <a:cubicBezTo>
                      <a:pt x="2334686" y="855744"/>
                      <a:pt x="2330465" y="857492"/>
                      <a:pt x="2326064" y="857492"/>
                    </a:cubicBezTo>
                    <a:lnTo>
                      <a:pt x="16594" y="857492"/>
                    </a:lnTo>
                    <a:cubicBezTo>
                      <a:pt x="7430" y="857492"/>
                      <a:pt x="0" y="850063"/>
                      <a:pt x="0" y="840898"/>
                    </a:cubicBezTo>
                    <a:lnTo>
                      <a:pt x="0" y="16594"/>
                    </a:lnTo>
                    <a:cubicBezTo>
                      <a:pt x="0" y="7430"/>
                      <a:pt x="7430" y="0"/>
                      <a:pt x="16594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>
                <a:noFill/>
              </a:ln>
            </p:spPr>
            <p:txBody>
              <a:bodyPr spcFirstLastPara="1" wrap="square" lIns="45725" tIns="22850" rIns="45725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28"/>
              <p:cNvSpPr txBox="1"/>
              <p:nvPr/>
            </p:nvSpPr>
            <p:spPr>
              <a:xfrm>
                <a:off x="0" y="85725"/>
                <a:ext cx="2342659" cy="771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5" name="Google Shape;225;p28"/>
            <p:cNvSpPr txBox="1"/>
            <p:nvPr/>
          </p:nvSpPr>
          <p:spPr>
            <a:xfrm>
              <a:off x="5245836" y="2358892"/>
              <a:ext cx="789476" cy="517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02.</a:t>
              </a:r>
              <a:endParaRPr sz="700" dirty="0"/>
            </a:p>
          </p:txBody>
        </p:sp>
        <p:sp>
          <p:nvSpPr>
            <p:cNvPr id="228" name="Google Shape;228;p28"/>
            <p:cNvSpPr txBox="1"/>
            <p:nvPr/>
          </p:nvSpPr>
          <p:spPr>
            <a:xfrm>
              <a:off x="6109454" y="2212209"/>
              <a:ext cx="2066100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latin typeface="Nanum Gothic"/>
                  <a:ea typeface="Nanum Gothic"/>
                  <a:cs typeface="Nanum Gothic"/>
                  <a:sym typeface="Nanum Gothic"/>
                </a:rPr>
                <a:t>빠르게 성장하는 국제 시장 중 40% 점유율을 차지하고 있는 </a:t>
              </a:r>
              <a:r>
                <a:rPr lang="ko" sz="1000" b="1" dirty="0">
                  <a:highlight>
                    <a:srgbClr val="FFF2CC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중국 시장</a:t>
              </a:r>
              <a:r>
                <a:rPr lang="ko" sz="1000" b="1" dirty="0">
                  <a:latin typeface="Nanum Gothic"/>
                  <a:ea typeface="Nanum Gothic"/>
                  <a:cs typeface="Nanum Gothic"/>
                  <a:sym typeface="Nanum Gothic"/>
                </a:rPr>
                <a:t>이 국내 이커머스 시장에 </a:t>
              </a:r>
              <a:r>
                <a:rPr lang="ko" sz="1000" b="1" dirty="0">
                  <a:highlight>
                    <a:srgbClr val="FFF2CC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유입</a:t>
              </a:r>
              <a:r>
                <a:rPr lang="ko-KR" altLang="en-US" sz="1000" b="1" dirty="0">
                  <a:highlight>
                    <a:srgbClr val="FFF2CC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이 더디게 </a:t>
              </a:r>
              <a:r>
                <a:rPr lang="ko-KR" altLang="en-US" sz="1000" b="1" dirty="0">
                  <a:latin typeface="Nanum Gothic"/>
                  <a:ea typeface="Nanum Gothic"/>
                  <a:cs typeface="Nanum Gothic"/>
                  <a:sym typeface="Nanum Gothic"/>
                </a:rPr>
                <a:t>되고 있다</a:t>
              </a:r>
              <a:r>
                <a:rPr lang="en-US" altLang="ko-KR" sz="1000" b="1" dirty="0">
                  <a:latin typeface="Nanum Gothic"/>
                  <a:ea typeface="Nanum Gothic"/>
                  <a:cs typeface="Nanum Gothic"/>
                  <a:sym typeface="Nanum Gothic"/>
                </a:rPr>
                <a:t>.</a:t>
              </a:r>
              <a:endParaRPr sz="10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8446AD-C8DA-A10E-00E4-B2B8760AA683}"/>
              </a:ext>
            </a:extLst>
          </p:cNvPr>
          <p:cNvGrpSpPr/>
          <p:nvPr/>
        </p:nvGrpSpPr>
        <p:grpSpPr>
          <a:xfrm>
            <a:off x="4995497" y="3403113"/>
            <a:ext cx="3499031" cy="1280764"/>
            <a:chOff x="4987745" y="3278613"/>
            <a:chExt cx="3499031" cy="1280764"/>
          </a:xfrm>
        </p:grpSpPr>
        <p:grpSp>
          <p:nvGrpSpPr>
            <p:cNvPr id="222" name="Google Shape;222;p28"/>
            <p:cNvGrpSpPr/>
            <p:nvPr/>
          </p:nvGrpSpPr>
          <p:grpSpPr>
            <a:xfrm>
              <a:off x="4987745" y="3278613"/>
              <a:ext cx="3499031" cy="1280764"/>
              <a:chOff x="0" y="0"/>
              <a:chExt cx="2342659" cy="857492"/>
            </a:xfrm>
          </p:grpSpPr>
          <p:sp>
            <p:nvSpPr>
              <p:cNvPr id="223" name="Google Shape;223;p28"/>
              <p:cNvSpPr/>
              <p:nvPr/>
            </p:nvSpPr>
            <p:spPr>
              <a:xfrm>
                <a:off x="0" y="0"/>
                <a:ext cx="2342659" cy="857492"/>
              </a:xfrm>
              <a:custGeom>
                <a:avLst/>
                <a:gdLst/>
                <a:ahLst/>
                <a:cxnLst/>
                <a:rect l="l" t="t" r="r" b="b"/>
                <a:pathLst>
                  <a:path w="2342659" h="857492" extrusionOk="0">
                    <a:moveTo>
                      <a:pt x="16594" y="0"/>
                    </a:moveTo>
                    <a:lnTo>
                      <a:pt x="2326064" y="0"/>
                    </a:lnTo>
                    <a:cubicBezTo>
                      <a:pt x="2335229" y="0"/>
                      <a:pt x="2342659" y="7430"/>
                      <a:pt x="2342659" y="16594"/>
                    </a:cubicBezTo>
                    <a:lnTo>
                      <a:pt x="2342659" y="840898"/>
                    </a:lnTo>
                    <a:cubicBezTo>
                      <a:pt x="2342659" y="845299"/>
                      <a:pt x="2340910" y="849520"/>
                      <a:pt x="2337798" y="852632"/>
                    </a:cubicBezTo>
                    <a:cubicBezTo>
                      <a:pt x="2334686" y="855744"/>
                      <a:pt x="2330465" y="857492"/>
                      <a:pt x="2326064" y="857492"/>
                    </a:cubicBezTo>
                    <a:lnTo>
                      <a:pt x="16594" y="857492"/>
                    </a:lnTo>
                    <a:cubicBezTo>
                      <a:pt x="7430" y="857492"/>
                      <a:pt x="0" y="850063"/>
                      <a:pt x="0" y="840898"/>
                    </a:cubicBezTo>
                    <a:lnTo>
                      <a:pt x="0" y="16594"/>
                    </a:lnTo>
                    <a:cubicBezTo>
                      <a:pt x="0" y="7430"/>
                      <a:pt x="7430" y="0"/>
                      <a:pt x="16594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>
                <a:noFill/>
              </a:ln>
            </p:spPr>
            <p:txBody>
              <a:bodyPr spcFirstLastPara="1" wrap="square" lIns="45725" tIns="22850" rIns="45725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8"/>
              <p:cNvSpPr txBox="1"/>
              <p:nvPr/>
            </p:nvSpPr>
            <p:spPr>
              <a:xfrm>
                <a:off x="0" y="85725"/>
                <a:ext cx="2342659" cy="771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6" name="Google Shape;226;p28"/>
            <p:cNvSpPr txBox="1"/>
            <p:nvPr/>
          </p:nvSpPr>
          <p:spPr>
            <a:xfrm>
              <a:off x="5245836" y="3705633"/>
              <a:ext cx="789476" cy="517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03.</a:t>
              </a:r>
              <a:endParaRPr sz="700" dirty="0"/>
            </a:p>
          </p:txBody>
        </p:sp>
        <p:sp>
          <p:nvSpPr>
            <p:cNvPr id="229" name="Google Shape;229;p28"/>
            <p:cNvSpPr txBox="1"/>
            <p:nvPr/>
          </p:nvSpPr>
          <p:spPr>
            <a:xfrm>
              <a:off x="6109454" y="3783337"/>
              <a:ext cx="20661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highlight>
                    <a:srgbClr val="FFF2CC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해외 직구 사이트 이용자의 수</a:t>
              </a:r>
              <a:r>
                <a:rPr lang="ko" sz="1000" b="1" dirty="0">
                  <a:latin typeface="Nanum Gothic"/>
                  <a:ea typeface="Nanum Gothic"/>
                  <a:cs typeface="Nanum Gothic"/>
                  <a:sym typeface="Nanum Gothic"/>
                </a:rPr>
                <a:t>는 </a:t>
              </a:r>
              <a:r>
                <a:rPr lang="ko" sz="1000" b="1" dirty="0">
                  <a:highlight>
                    <a:srgbClr val="FFF2CC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10%</a:t>
              </a:r>
              <a:r>
                <a:rPr lang="ko" sz="1000" b="1" dirty="0">
                  <a:latin typeface="Nanum Gothic"/>
                  <a:ea typeface="Nanum Gothic"/>
                  <a:cs typeface="Nanum Gothic"/>
                  <a:sym typeface="Nanum Gothic"/>
                </a:rPr>
                <a:t>에 불과하다</a:t>
              </a:r>
              <a:endParaRPr sz="10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230" name="Google Shape;230;p28"/>
          <p:cNvSpPr/>
          <p:nvPr/>
        </p:nvSpPr>
        <p:spPr>
          <a:xfrm>
            <a:off x="-424285" y="4459831"/>
            <a:ext cx="1935473" cy="475071"/>
          </a:xfrm>
          <a:custGeom>
            <a:avLst/>
            <a:gdLst/>
            <a:ahLst/>
            <a:cxnLst/>
            <a:rect l="l" t="t" r="r" b="b"/>
            <a:pathLst>
              <a:path w="3870946" h="950141" extrusionOk="0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2236453" y="-1182407"/>
            <a:ext cx="2490476" cy="1865593"/>
          </a:xfrm>
          <a:custGeom>
            <a:avLst/>
            <a:gdLst/>
            <a:ahLst/>
            <a:cxnLst/>
            <a:rect l="l" t="t" r="r" b="b"/>
            <a:pathLst>
              <a:path w="4980952" h="3731186" extrusionOk="0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4882887" y="4716556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-644235" y="-485706"/>
            <a:ext cx="1298663" cy="1398292"/>
          </a:xfrm>
          <a:custGeom>
            <a:avLst/>
            <a:gdLst/>
            <a:ahLst/>
            <a:cxnLst/>
            <a:rect l="l" t="t" r="r" b="b"/>
            <a:pathLst>
              <a:path w="2597326" h="2796583" extrusionOk="0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6622" y="589163"/>
            <a:ext cx="3447905" cy="267765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/>
        </p:nvSpPr>
        <p:spPr>
          <a:xfrm>
            <a:off x="5797585" y="4724028"/>
            <a:ext cx="2800892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chemeClr val="dk1"/>
                </a:solidFill>
              </a:rPr>
              <a:t>출처: https://jmagazine.joins.com/forbes/view/337930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글로벌 이커머스 시장과 아시아. 2021년 국가 별 이커머스 판매거래액 | by Argo Lee | viralpick.tech">
            <a:extLst>
              <a:ext uri="{FF2B5EF4-FFF2-40B4-BE49-F238E27FC236}">
                <a16:creationId xmlns:a16="http://schemas.microsoft.com/office/drawing/2014/main" id="{B16BDA0B-8E89-33B5-E52A-F69160045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6" t="20860" r="7141" b="14436"/>
          <a:stretch/>
        </p:blipFill>
        <p:spPr bwMode="auto">
          <a:xfrm>
            <a:off x="874205" y="1911482"/>
            <a:ext cx="3471046" cy="136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35;p28">
            <a:extLst>
              <a:ext uri="{FF2B5EF4-FFF2-40B4-BE49-F238E27FC236}">
                <a16:creationId xmlns:a16="http://schemas.microsoft.com/office/drawing/2014/main" id="{99843CB5-7AFE-FDF7-EF9D-303916B3DE94}"/>
              </a:ext>
            </a:extLst>
          </p:cNvPr>
          <p:cNvSpPr txBox="1"/>
          <p:nvPr/>
        </p:nvSpPr>
        <p:spPr>
          <a:xfrm>
            <a:off x="836006" y="4724028"/>
            <a:ext cx="3425107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chemeClr val="dk1"/>
                </a:solidFill>
              </a:rPr>
              <a:t>출처: </a:t>
            </a:r>
            <a:r>
              <a:rPr lang="en-US" altLang="ko-KR" sz="1000" b="0" i="0" dirty="0">
                <a:solidFill>
                  <a:srgbClr val="242424"/>
                </a:solidFill>
                <a:effectLst/>
                <a:latin typeface="source-serif-pro"/>
              </a:rPr>
              <a:t> </a:t>
            </a:r>
            <a:r>
              <a:rPr lang="en-US" altLang="ko-KR" sz="1000" b="0" i="0" u="sng" dirty="0">
                <a:effectLst/>
                <a:latin typeface="source-serif-pro"/>
                <a:hlinkClick r:id="rId10"/>
              </a:rPr>
              <a:t>https://localizejs.com/articles/the-top-10-e-commerce-markets-you-should-be-targeting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1266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 rot="-5400000">
            <a:off x="2000250" y="-2009315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8629645" y="68415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1896749" y="-1123875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2135926" y="95269"/>
            <a:ext cx="4411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ko" sz="45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rocess</a:t>
            </a:r>
            <a:endParaRPr sz="700"/>
          </a:p>
        </p:txBody>
      </p:sp>
      <p:sp>
        <p:nvSpPr>
          <p:cNvPr id="256" name="Google Shape;256;p29"/>
          <p:cNvSpPr/>
          <p:nvPr/>
        </p:nvSpPr>
        <p:spPr>
          <a:xfrm>
            <a:off x="-786620" y="4446649"/>
            <a:ext cx="2025667" cy="1382518"/>
          </a:xfrm>
          <a:custGeom>
            <a:avLst/>
            <a:gdLst/>
            <a:ahLst/>
            <a:cxnLst/>
            <a:rect l="l" t="t" r="r" b="b"/>
            <a:pathLst>
              <a:path w="4051334" h="2765036" extrusionOk="0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8690378" y="246485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5640087" y="5028181"/>
            <a:ext cx="1584640" cy="1113210"/>
          </a:xfrm>
          <a:custGeom>
            <a:avLst/>
            <a:gdLst/>
            <a:ahLst/>
            <a:cxnLst/>
            <a:rect l="l" t="t" r="r" b="b"/>
            <a:pathLst>
              <a:path w="3169280" h="2226419" extrusionOk="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4826813" y="-1518966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1466141" y="4635904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7631478" y="-536315"/>
            <a:ext cx="998173" cy="1074749"/>
          </a:xfrm>
          <a:custGeom>
            <a:avLst/>
            <a:gdLst/>
            <a:ahLst/>
            <a:cxnLst/>
            <a:rect l="l" t="t" r="r" b="b"/>
            <a:pathLst>
              <a:path w="1996345" h="2149497" extrusionOk="0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5" name="Google Shape;285;p29"/>
          <p:cNvCxnSpPr/>
          <p:nvPr/>
        </p:nvCxnSpPr>
        <p:spPr>
          <a:xfrm rot="10800000">
            <a:off x="3015250" y="3831025"/>
            <a:ext cx="527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1" name="Google Shape;291;p29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8EF9A8-A411-C8EF-CD72-073984842D7A}"/>
              </a:ext>
            </a:extLst>
          </p:cNvPr>
          <p:cNvGrpSpPr/>
          <p:nvPr/>
        </p:nvGrpSpPr>
        <p:grpSpPr>
          <a:xfrm>
            <a:off x="1313082" y="1035800"/>
            <a:ext cx="6923253" cy="4034500"/>
            <a:chOff x="582188" y="1035800"/>
            <a:chExt cx="6253487" cy="4034500"/>
          </a:xfrm>
        </p:grpSpPr>
        <p:pic>
          <p:nvPicPr>
            <p:cNvPr id="245" name="Google Shape;245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42250" y="1077525"/>
              <a:ext cx="723900" cy="72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9"/>
            <p:cNvPicPr preferRelativeResize="0"/>
            <p:nvPr/>
          </p:nvPicPr>
          <p:blipFill rotWithShape="1">
            <a:blip r:embed="rId13">
              <a:alphaModFix/>
            </a:blip>
            <a:srcRect l="36775" t="23984" r="36693" b="24939"/>
            <a:stretch/>
          </p:blipFill>
          <p:spPr>
            <a:xfrm>
              <a:off x="5212800" y="1103479"/>
              <a:ext cx="671981" cy="671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29"/>
            <p:cNvSpPr/>
            <p:nvPr/>
          </p:nvSpPr>
          <p:spPr>
            <a:xfrm>
              <a:off x="1444973" y="1347076"/>
              <a:ext cx="600600" cy="184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8AB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4400363" y="1347075"/>
              <a:ext cx="723900" cy="1848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8AB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9"/>
            <p:cNvSpPr txBox="1"/>
            <p:nvPr/>
          </p:nvSpPr>
          <p:spPr>
            <a:xfrm>
              <a:off x="628588" y="1801413"/>
              <a:ext cx="1044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highlight>
                    <a:srgbClr val="FFF2CC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AliExpressDto</a:t>
              </a:r>
              <a:endParaRPr sz="1200"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50" name="Google Shape;250;p29"/>
            <p:cNvSpPr txBox="1"/>
            <p:nvPr/>
          </p:nvSpPr>
          <p:spPr>
            <a:xfrm>
              <a:off x="4458647" y="1590675"/>
              <a:ext cx="7239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highlight>
                    <a:srgbClr val="FFF2CC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NaverDto</a:t>
              </a:r>
              <a:endParaRPr sz="1200"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251" name="Google Shape;251;p29"/>
            <p:cNvCxnSpPr/>
            <p:nvPr/>
          </p:nvCxnSpPr>
          <p:spPr>
            <a:xfrm flipH="1">
              <a:off x="1738225" y="1078738"/>
              <a:ext cx="14100" cy="347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29"/>
            <p:cNvCxnSpPr/>
            <p:nvPr/>
          </p:nvCxnSpPr>
          <p:spPr>
            <a:xfrm flipH="1">
              <a:off x="2947688" y="1078750"/>
              <a:ext cx="14100" cy="347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29"/>
            <p:cNvCxnSpPr/>
            <p:nvPr/>
          </p:nvCxnSpPr>
          <p:spPr>
            <a:xfrm flipH="1">
              <a:off x="4297725" y="1078750"/>
              <a:ext cx="14100" cy="271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29"/>
            <p:cNvCxnSpPr/>
            <p:nvPr/>
          </p:nvCxnSpPr>
          <p:spPr>
            <a:xfrm flipH="1">
              <a:off x="6821575" y="1078750"/>
              <a:ext cx="14100" cy="271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pic>
          <p:nvPicPr>
            <p:cNvPr id="262" name="Google Shape;262;p2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3913" y="2412256"/>
              <a:ext cx="600575" cy="600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29"/>
            <p:cNvSpPr/>
            <p:nvPr/>
          </p:nvSpPr>
          <p:spPr>
            <a:xfrm>
              <a:off x="1444986" y="2630182"/>
              <a:ext cx="600600" cy="184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8AB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803900" y="3707375"/>
              <a:ext cx="600600" cy="624300"/>
            </a:xfrm>
            <a:prstGeom prst="roundRect">
              <a:avLst>
                <a:gd name="adj" fmla="val 16667"/>
              </a:avLst>
            </a:prstGeom>
            <a:solidFill>
              <a:srgbClr val="888888"/>
            </a:solidFill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highlight>
                    <a:srgbClr val="888888"/>
                  </a:highlight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>
                <a:highlight>
                  <a:srgbClr val="888888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2135925" y="1035800"/>
              <a:ext cx="482400" cy="3476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9"/>
            <p:cNvSpPr txBox="1"/>
            <p:nvPr/>
          </p:nvSpPr>
          <p:spPr>
            <a:xfrm rot="-5400000">
              <a:off x="1067313" y="2532225"/>
              <a:ext cx="2619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인터페이스 &lt;DTO&gt;</a:t>
              </a:r>
              <a:endParaRPr sz="1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67" name="Google Shape;267;p29"/>
            <p:cNvSpPr txBox="1"/>
            <p:nvPr/>
          </p:nvSpPr>
          <p:spPr>
            <a:xfrm>
              <a:off x="582188" y="3080718"/>
              <a:ext cx="1044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highlight>
                    <a:srgbClr val="FFF2CC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TemuDto</a:t>
              </a:r>
              <a:endParaRPr sz="1200"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1444986" y="3914282"/>
              <a:ext cx="600600" cy="184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8AB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9" name="Google Shape;269;p29"/>
            <p:cNvPicPr preferRelativeResize="0"/>
            <p:nvPr/>
          </p:nvPicPr>
          <p:blipFill rotWithShape="1">
            <a:blip r:embed="rId13">
              <a:alphaModFix/>
            </a:blip>
            <a:srcRect l="36775" t="23984" r="36693" b="24939"/>
            <a:stretch/>
          </p:blipFill>
          <p:spPr>
            <a:xfrm>
              <a:off x="5212800" y="1986229"/>
              <a:ext cx="671981" cy="671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p29"/>
            <p:cNvSpPr/>
            <p:nvPr/>
          </p:nvSpPr>
          <p:spPr>
            <a:xfrm>
              <a:off x="4382438" y="2229825"/>
              <a:ext cx="723900" cy="1848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8AB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9"/>
            <p:cNvSpPr txBox="1"/>
            <p:nvPr/>
          </p:nvSpPr>
          <p:spPr>
            <a:xfrm>
              <a:off x="4458647" y="2473425"/>
              <a:ext cx="7239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highlight>
                    <a:srgbClr val="FFF2CC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NaverDto</a:t>
              </a:r>
              <a:endParaRPr sz="1200"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272" name="Google Shape;272;p29"/>
            <p:cNvPicPr preferRelativeResize="0"/>
            <p:nvPr/>
          </p:nvPicPr>
          <p:blipFill rotWithShape="1">
            <a:blip r:embed="rId13">
              <a:alphaModFix/>
            </a:blip>
            <a:srcRect l="36775" t="23984" r="36693" b="24939"/>
            <a:stretch/>
          </p:blipFill>
          <p:spPr>
            <a:xfrm>
              <a:off x="5212800" y="2868979"/>
              <a:ext cx="671981" cy="671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29"/>
            <p:cNvSpPr/>
            <p:nvPr/>
          </p:nvSpPr>
          <p:spPr>
            <a:xfrm>
              <a:off x="4382438" y="3112575"/>
              <a:ext cx="723900" cy="1848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8AB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9"/>
            <p:cNvSpPr txBox="1"/>
            <p:nvPr/>
          </p:nvSpPr>
          <p:spPr>
            <a:xfrm>
              <a:off x="4458647" y="3356175"/>
              <a:ext cx="7239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highlight>
                    <a:srgbClr val="FFF2CC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NaverDto</a:t>
              </a:r>
              <a:endParaRPr sz="1200"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75" name="Google Shape;275;p29"/>
            <p:cNvSpPr txBox="1"/>
            <p:nvPr/>
          </p:nvSpPr>
          <p:spPr>
            <a:xfrm>
              <a:off x="5370863" y="1496400"/>
              <a:ext cx="5139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A</a:t>
              </a:r>
              <a:endParaRPr sz="1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  <p:pic>
          <p:nvPicPr>
            <p:cNvPr id="276" name="Google Shape;276;p29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2946899" y="1597724"/>
              <a:ext cx="1329732" cy="1459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29"/>
            <p:cNvSpPr txBox="1"/>
            <p:nvPr/>
          </p:nvSpPr>
          <p:spPr>
            <a:xfrm>
              <a:off x="3390725" y="3123225"/>
              <a:ext cx="5139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latin typeface="Nanum Gothic"/>
                  <a:ea typeface="Nanum Gothic"/>
                  <a:cs typeface="Nanum Gothic"/>
                  <a:sym typeface="Nanum Gothic"/>
                </a:rPr>
                <a:t>메인 서버</a:t>
              </a:r>
              <a:endParaRPr sz="1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83" name="Google Shape;283;p29"/>
            <p:cNvSpPr txBox="1"/>
            <p:nvPr/>
          </p:nvSpPr>
          <p:spPr>
            <a:xfrm>
              <a:off x="5370863" y="2390300"/>
              <a:ext cx="5139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B</a:t>
              </a:r>
              <a:endParaRPr sz="1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  <p:sp>
          <p:nvSpPr>
            <p:cNvPr id="284" name="Google Shape;284;p29"/>
            <p:cNvSpPr txBox="1"/>
            <p:nvPr/>
          </p:nvSpPr>
          <p:spPr>
            <a:xfrm>
              <a:off x="5370863" y="3277100"/>
              <a:ext cx="5139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C</a:t>
              </a:r>
              <a:endParaRPr sz="1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  <p:pic>
          <p:nvPicPr>
            <p:cNvPr id="286" name="Google Shape;286;p29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3198814" y="4099082"/>
              <a:ext cx="930448" cy="9712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29"/>
            <p:cNvSpPr txBox="1"/>
            <p:nvPr/>
          </p:nvSpPr>
          <p:spPr>
            <a:xfrm>
              <a:off x="3859253" y="3911916"/>
              <a:ext cx="8298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 b="1" dirty="0">
                  <a:latin typeface="Nanum Gothic"/>
                  <a:ea typeface="Nanum Gothic"/>
                  <a:cs typeface="Nanum Gothic"/>
                  <a:sym typeface="Nanum Gothic"/>
                </a:rPr>
                <a:t>DB</a:t>
              </a:r>
              <a:endParaRPr sz="15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2681700" y="2209800"/>
              <a:ext cx="412500" cy="1539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8AB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" name="Google Shape;273;p29">
              <a:extLst>
                <a:ext uri="{FF2B5EF4-FFF2-40B4-BE49-F238E27FC236}">
                  <a16:creationId xmlns:a16="http://schemas.microsoft.com/office/drawing/2014/main" id="{E8AD1DDF-446E-9CA0-5E78-07FA51239320}"/>
                </a:ext>
              </a:extLst>
            </p:cNvPr>
            <p:cNvSpPr/>
            <p:nvPr/>
          </p:nvSpPr>
          <p:spPr>
            <a:xfrm rot="5400000">
              <a:off x="3285725" y="3612525"/>
              <a:ext cx="723900" cy="1848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8AB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6"/>
          <p:cNvSpPr/>
          <p:nvPr/>
        </p:nvSpPr>
        <p:spPr>
          <a:xfrm rot="-5282649">
            <a:off x="376589" y="1926178"/>
            <a:ext cx="3783573" cy="1291144"/>
          </a:xfrm>
          <a:custGeom>
            <a:avLst/>
            <a:gdLst/>
            <a:ahLst/>
            <a:cxnLst/>
            <a:rect l="l" t="t" r="r" b="b"/>
            <a:pathLst>
              <a:path w="7567145" h="2582288" extrusionOk="0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890115" y="1018782"/>
            <a:ext cx="2756519" cy="3105937"/>
          </a:xfrm>
          <a:custGeom>
            <a:avLst/>
            <a:gdLst/>
            <a:ahLst/>
            <a:cxnLst/>
            <a:rect l="l" t="t" r="r" b="b"/>
            <a:pathLst>
              <a:path w="5513037" h="6211873" extrusionOk="0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6"/>
          <p:cNvSpPr txBox="1"/>
          <p:nvPr/>
        </p:nvSpPr>
        <p:spPr>
          <a:xfrm>
            <a:off x="4329508" y="791859"/>
            <a:ext cx="39243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Creati</a:t>
            </a:r>
            <a:r>
              <a:rPr lang="ko" sz="4500" b="1">
                <a:latin typeface="DM Sans"/>
                <a:ea typeface="DM Sans"/>
                <a:cs typeface="DM Sans"/>
                <a:sym typeface="DM Sans"/>
              </a:rPr>
              <a:t>vity</a:t>
            </a:r>
            <a:endParaRPr sz="700"/>
          </a:p>
        </p:txBody>
      </p:sp>
      <p:sp>
        <p:nvSpPr>
          <p:cNvPr id="410" name="Google Shape;410;p36"/>
          <p:cNvSpPr txBox="1"/>
          <p:nvPr/>
        </p:nvSpPr>
        <p:spPr>
          <a:xfrm>
            <a:off x="4157150" y="1831225"/>
            <a:ext cx="3973200" cy="174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1. 기존의 스토어 운영 방식과 달리 </a:t>
            </a:r>
            <a:r>
              <a:rPr lang="ko" sz="1500" b="1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자동</a:t>
            </a:r>
            <a:r>
              <a:rPr lang="ko" sz="15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으로 스마트스토어에 물품의 </a:t>
            </a:r>
            <a:r>
              <a:rPr lang="ko" sz="1500" b="1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상품이 등록</a:t>
            </a:r>
            <a:r>
              <a:rPr lang="ko" sz="15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된다.</a:t>
            </a:r>
            <a:br>
              <a:rPr lang="ko" sz="15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endParaRPr sz="1500" dirty="0">
              <a:solidFill>
                <a:srgbClr val="595959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2. </a:t>
            </a:r>
            <a:r>
              <a:rPr lang="ko" sz="1500" b="1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DB에</a:t>
            </a:r>
            <a:r>
              <a:rPr lang="ko" sz="15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 저장된 상품의 정보(판매량)를 바탕으로 </a:t>
            </a:r>
            <a:r>
              <a:rPr lang="ko-KR" altLang="en-US" sz="15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시간이 지날수록</a:t>
            </a:r>
            <a:r>
              <a:rPr lang="ko" sz="15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500" b="1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최적의 상품 데이터가 저장</a:t>
            </a:r>
            <a:r>
              <a:rPr lang="ko" sz="15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된다.</a:t>
            </a:r>
            <a:br>
              <a:rPr lang="ko" sz="15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endParaRPr sz="1500" dirty="0">
              <a:solidFill>
                <a:srgbClr val="595959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1" name="Google Shape;411;p36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4452225" y="3005650"/>
            <a:ext cx="1048800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3195119" y="4576543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1896749" y="-1123875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0"/>
          <p:cNvSpPr txBox="1"/>
          <p:nvPr/>
        </p:nvSpPr>
        <p:spPr>
          <a:xfrm>
            <a:off x="2139951" y="490345"/>
            <a:ext cx="4411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+mj-ea"/>
                <a:ea typeface="+mj-ea"/>
                <a:cs typeface="DM Sans"/>
                <a:sym typeface="DM Sans"/>
              </a:rPr>
              <a:t>개발 환경</a:t>
            </a:r>
            <a:endParaRPr sz="700" dirty="0">
              <a:latin typeface="+mj-ea"/>
              <a:ea typeface="+mj-ea"/>
            </a:endParaRPr>
          </a:p>
        </p:txBody>
      </p:sp>
      <p:sp>
        <p:nvSpPr>
          <p:cNvPr id="302" name="Google Shape;302;p30"/>
          <p:cNvSpPr/>
          <p:nvPr/>
        </p:nvSpPr>
        <p:spPr>
          <a:xfrm>
            <a:off x="-786620" y="4446649"/>
            <a:ext cx="2025667" cy="1382518"/>
          </a:xfrm>
          <a:custGeom>
            <a:avLst/>
            <a:gdLst/>
            <a:ahLst/>
            <a:cxnLst/>
            <a:rect l="l" t="t" r="r" b="b"/>
            <a:pathLst>
              <a:path w="4051334" h="2765036" extrusionOk="0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8629653" y="2178581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5640087" y="5028181"/>
            <a:ext cx="1584640" cy="1113210"/>
          </a:xfrm>
          <a:custGeom>
            <a:avLst/>
            <a:gdLst/>
            <a:ahLst/>
            <a:cxnLst/>
            <a:rect l="l" t="t" r="r" b="b"/>
            <a:pathLst>
              <a:path w="3169280" h="2226419" extrusionOk="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0"/>
          <p:cNvSpPr/>
          <p:nvPr/>
        </p:nvSpPr>
        <p:spPr>
          <a:xfrm>
            <a:off x="4826813" y="-1518966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0"/>
          <p:cNvSpPr/>
          <p:nvPr/>
        </p:nvSpPr>
        <p:spPr>
          <a:xfrm>
            <a:off x="1466141" y="4635904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0"/>
          <p:cNvSpPr/>
          <p:nvPr/>
        </p:nvSpPr>
        <p:spPr>
          <a:xfrm>
            <a:off x="7631478" y="-536315"/>
            <a:ext cx="998173" cy="1074749"/>
          </a:xfrm>
          <a:custGeom>
            <a:avLst/>
            <a:gdLst/>
            <a:ahLst/>
            <a:cxnLst/>
            <a:rect l="l" t="t" r="r" b="b"/>
            <a:pathLst>
              <a:path w="1996345" h="2149497" extrusionOk="0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0"/>
          <p:cNvSpPr/>
          <p:nvPr/>
        </p:nvSpPr>
        <p:spPr>
          <a:xfrm>
            <a:off x="1019713" y="1642763"/>
            <a:ext cx="2708700" cy="2159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5EB8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0"/>
          <p:cNvSpPr txBox="1"/>
          <p:nvPr/>
        </p:nvSpPr>
        <p:spPr>
          <a:xfrm>
            <a:off x="1155612" y="1439188"/>
            <a:ext cx="2436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Spring Ecosystem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0" name="Google Shape;310;p30"/>
          <p:cNvSpPr/>
          <p:nvPr/>
        </p:nvSpPr>
        <p:spPr>
          <a:xfrm>
            <a:off x="7301700" y="2999524"/>
            <a:ext cx="1091100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7301700" y="2792500"/>
            <a:ext cx="1091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Database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2" name="Google Shape;312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36135" y="3147275"/>
            <a:ext cx="822231" cy="51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0"/>
          <p:cNvPicPr preferRelativeResize="0"/>
          <p:nvPr/>
        </p:nvPicPr>
        <p:blipFill rotWithShape="1">
          <a:blip r:embed="rId13">
            <a:alphaModFix/>
          </a:blip>
          <a:srcRect l="54950" t="24826" r="18558" b="32145"/>
          <a:stretch/>
        </p:blipFill>
        <p:spPr>
          <a:xfrm>
            <a:off x="2139951" y="2884204"/>
            <a:ext cx="468233" cy="479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0"/>
          <p:cNvPicPr preferRelativeResize="0"/>
          <p:nvPr/>
        </p:nvPicPr>
        <p:blipFill rotWithShape="1">
          <a:blip r:embed="rId13">
            <a:alphaModFix/>
          </a:blip>
          <a:srcRect l="13570" t="27676" r="58881" b="30779"/>
          <a:stretch/>
        </p:blipFill>
        <p:spPr>
          <a:xfrm>
            <a:off x="2078195" y="2021300"/>
            <a:ext cx="591730" cy="54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49628" y="1997614"/>
            <a:ext cx="591725" cy="59181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0"/>
          <p:cNvSpPr/>
          <p:nvPr/>
        </p:nvSpPr>
        <p:spPr>
          <a:xfrm>
            <a:off x="5602750" y="1669126"/>
            <a:ext cx="897600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0"/>
          <p:cNvSpPr txBox="1"/>
          <p:nvPr/>
        </p:nvSpPr>
        <p:spPr>
          <a:xfrm>
            <a:off x="5794600" y="1481825"/>
            <a:ext cx="513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IDE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8" name="Google Shape;318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94600" y="1816871"/>
            <a:ext cx="513900" cy="5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73540" y="2870187"/>
            <a:ext cx="507173" cy="50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323431" y="2870205"/>
            <a:ext cx="507172" cy="50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719675" y="3153400"/>
            <a:ext cx="513900" cy="5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0"/>
          <p:cNvSpPr/>
          <p:nvPr/>
        </p:nvSpPr>
        <p:spPr>
          <a:xfrm>
            <a:off x="6753300" y="1654825"/>
            <a:ext cx="1639500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0"/>
          <p:cNvSpPr txBox="1"/>
          <p:nvPr/>
        </p:nvSpPr>
        <p:spPr>
          <a:xfrm>
            <a:off x="6947550" y="1481825"/>
            <a:ext cx="1251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Version Control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4719675" y="2792500"/>
            <a:ext cx="513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Build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5" name="Google Shape;325;p30"/>
          <p:cNvSpPr/>
          <p:nvPr/>
        </p:nvSpPr>
        <p:spPr>
          <a:xfrm>
            <a:off x="4452225" y="1669126"/>
            <a:ext cx="897600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4452225" y="1481825"/>
            <a:ext cx="89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Language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7" name="Google Shape;327;p3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644073" y="1816877"/>
            <a:ext cx="513900" cy="5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947550" y="1816863"/>
            <a:ext cx="513900" cy="5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684638" y="1816875"/>
            <a:ext cx="513900" cy="5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0"/>
          <p:cNvSpPr/>
          <p:nvPr/>
        </p:nvSpPr>
        <p:spPr>
          <a:xfrm>
            <a:off x="5848253" y="2985300"/>
            <a:ext cx="1121400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0"/>
          <p:cNvSpPr txBox="1"/>
          <p:nvPr/>
        </p:nvSpPr>
        <p:spPr>
          <a:xfrm>
            <a:off x="6152000" y="2792500"/>
            <a:ext cx="513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Util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2" name="Google Shape;332;p3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175462" y="3133050"/>
            <a:ext cx="513900" cy="5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331600" y="2034325"/>
            <a:ext cx="507149" cy="49138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0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780</Words>
  <Application>Microsoft Office PowerPoint</Application>
  <PresentationFormat>화면 슬라이드 쇼(16:9)</PresentationFormat>
  <Paragraphs>118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Arial</vt:lpstr>
      <vt:lpstr>DM Sans Medium</vt:lpstr>
      <vt:lpstr>NanumGothicExtraBold</vt:lpstr>
      <vt:lpstr>Calibri</vt:lpstr>
      <vt:lpstr>source-serif-pro</vt:lpstr>
      <vt:lpstr>DM Sans</vt:lpstr>
      <vt:lpstr>Nanum Gothic</vt:lpstr>
      <vt:lpstr>맑은 고딕</vt:lpstr>
      <vt:lpstr>Simple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경빈 고</cp:lastModifiedBy>
  <cp:revision>1</cp:revision>
  <dcterms:modified xsi:type="dcterms:W3CDTF">2024-03-20T12:50:22Z</dcterms:modified>
</cp:coreProperties>
</file>